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Lst>
  <p:sldSz cx="18288000" cy="10287000"/>
  <p:notesSz cx="6858000" cy="9144000"/>
  <p:embeddedFontLst>
    <p:embeddedFont>
      <p:font typeface="Nunito Bold"/>
      <p:bold r:id="rId16"/>
    </p:embeddedFont>
    <p:embeddedFont>
      <p:font typeface="PT Sans" panose="020B0503020203020204"/>
      <p:regular r:id="rId17"/>
    </p:embeddedFont>
    <p:embeddedFont>
      <p:font typeface="Calibri" panose="020F050202020403020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font" Target="fonts/font6.fntdata"/><Relationship Id="rId20" Type="http://schemas.openxmlformats.org/officeDocument/2006/relationships/font" Target="fonts/font5.fntdata"/><Relationship Id="rId2" Type="http://schemas.openxmlformats.org/officeDocument/2006/relationships/theme" Target="theme/theme1.xml"/><Relationship Id="rId19" Type="http://schemas.openxmlformats.org/officeDocument/2006/relationships/font" Target="fonts/font4.fntdata"/><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9" Type="http://schemas.openxmlformats.org/officeDocument/2006/relationships/image" Target="../media/image16.png"/><Relationship Id="rId8" Type="http://schemas.openxmlformats.org/officeDocument/2006/relationships/image" Target="../media/image15.png"/><Relationship Id="rId7" Type="http://schemas.openxmlformats.org/officeDocument/2006/relationships/image" Target="../media/image14.png"/><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5" Type="http://schemas.openxmlformats.org/officeDocument/2006/relationships/notesSlide" Target="../notesSlides/notesSlide4.xml"/><Relationship Id="rId14" Type="http://schemas.openxmlformats.org/officeDocument/2006/relationships/slideLayout" Target="../slideLayouts/slideLayout7.xml"/><Relationship Id="rId13" Type="http://schemas.openxmlformats.org/officeDocument/2006/relationships/image" Target="../media/image20.png"/><Relationship Id="rId12" Type="http://schemas.openxmlformats.org/officeDocument/2006/relationships/image" Target="../media/image19.png"/><Relationship Id="rId11" Type="http://schemas.openxmlformats.org/officeDocument/2006/relationships/image" Target="../media/image18.png"/><Relationship Id="rId10" Type="http://schemas.openxmlformats.org/officeDocument/2006/relationships/image" Target="../media/image17.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7"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7.xml"/><Relationship Id="rId5" Type="http://schemas.openxmlformats.org/officeDocument/2006/relationships/image" Target="../media/image29.png"/><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7.xml"/><Relationship Id="rId4" Type="http://schemas.openxmlformats.org/officeDocument/2006/relationships/image" Target="../media/image30.png"/><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image" Target="../media/image35.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rot="0">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F">
                <a:alpha val="56078"/>
              </a:srgbClr>
            </a:solidFill>
          </p:spPr>
        </p:sp>
      </p:grpSp>
      <p:sp>
        <p:nvSpPr>
          <p:cNvPr id="5" name="Freeform 5" descr="preencoded.png">
            <a:hlinkClick r:id="rId2"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sp>
      <p:sp>
        <p:nvSpPr>
          <p:cNvPr id="7" name="TextBox 7"/>
          <p:cNvSpPr txBox="1"/>
          <p:nvPr/>
        </p:nvSpPr>
        <p:spPr>
          <a:xfrm>
            <a:off x="1047155" y="1894731"/>
            <a:ext cx="9335691" cy="1762760"/>
          </a:xfrm>
          <a:prstGeom prst="rect">
            <a:avLst/>
          </a:prstGeom>
        </p:spPr>
        <p:txBody>
          <a:bodyPr lIns="0" tIns="0" rIns="0" bIns="0" rtlCol="0" anchor="t">
            <a:spAutoFit/>
          </a:bodyPr>
          <a:lstStyle/>
          <a:p>
            <a:pPr algn="l">
              <a:lnSpc>
                <a:spcPts val="6875"/>
              </a:lnSpc>
            </a:pPr>
            <a:r>
              <a:rPr lang="en-US" sz="5500" b="1">
                <a:solidFill>
                  <a:srgbClr val="00002E"/>
                </a:solidFill>
                <a:latin typeface="Nunito Bold"/>
                <a:ea typeface="Nunito Bold"/>
                <a:cs typeface="Nunito Bold"/>
                <a:sym typeface="Nunito Bold"/>
              </a:rPr>
              <a:t>Crop Recommendation System</a:t>
            </a:r>
            <a:endParaRPr lang="en-US" sz="5500" b="1">
              <a:solidFill>
                <a:srgbClr val="00002E"/>
              </a:solidFill>
              <a:latin typeface="Nunito Bold"/>
              <a:ea typeface="Nunito Bold"/>
              <a:cs typeface="Nunito Bold"/>
              <a:sym typeface="Nunito Bold"/>
            </a:endParaRPr>
          </a:p>
        </p:txBody>
      </p:sp>
      <p:sp>
        <p:nvSpPr>
          <p:cNvPr id="8" name="TextBox 8"/>
          <p:cNvSpPr txBox="1"/>
          <p:nvPr/>
        </p:nvSpPr>
        <p:spPr>
          <a:xfrm>
            <a:off x="1047155" y="4916835"/>
            <a:ext cx="9335691" cy="344671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Welcome to this presentation on the Crop Recommendation System, a cutting-edge machine learning application designed to empower farmers and agricultural professionals. This system analyzes various environmental and soil conditions to provide precise, data-driven suggestions for optimal crop selection. Our goal is to help you boost yields, increase profitability, and make more informed decisions for a sustainable future in agriculture.</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rot="0">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F">
                <a:alpha val="56078"/>
              </a:srgbClr>
            </a:solidFill>
          </p:spPr>
        </p:sp>
      </p:grpSp>
      <p:sp>
        <p:nvSpPr>
          <p:cNvPr id="5" name="TextBox 5"/>
          <p:cNvSpPr txBox="1"/>
          <p:nvPr/>
        </p:nvSpPr>
        <p:spPr>
          <a:xfrm>
            <a:off x="1047155" y="1284685"/>
            <a:ext cx="16193690" cy="1788616"/>
          </a:xfrm>
          <a:prstGeom prst="rect">
            <a:avLst/>
          </a:prstGeom>
        </p:spPr>
        <p:txBody>
          <a:bodyPr lIns="0" tIns="0" rIns="0" bIns="0" rtlCol="0" anchor="t">
            <a:spAutoFit/>
          </a:bodyPr>
          <a:lstStyle/>
          <a:p>
            <a:pPr algn="l">
              <a:lnSpc>
                <a:spcPts val="6875"/>
              </a:lnSpc>
            </a:pPr>
            <a:r>
              <a:rPr lang="en-US" sz="5500" b="1">
                <a:solidFill>
                  <a:srgbClr val="00002E"/>
                </a:solidFill>
                <a:latin typeface="Nunito Bold"/>
                <a:ea typeface="Nunito Bold"/>
                <a:cs typeface="Nunito Bold"/>
                <a:sym typeface="Nunito Bold"/>
              </a:rPr>
              <a:t>Understanding the Core Problem: Suboptimal Crop Selection</a:t>
            </a:r>
            <a:endParaRPr lang="en-US" sz="5500" b="1">
              <a:solidFill>
                <a:srgbClr val="00002E"/>
              </a:solidFill>
              <a:latin typeface="Nunito Bold"/>
              <a:ea typeface="Nunito Bold"/>
              <a:cs typeface="Nunito Bold"/>
              <a:sym typeface="Nunito Bold"/>
            </a:endParaRPr>
          </a:p>
        </p:txBody>
      </p:sp>
      <p:sp>
        <p:nvSpPr>
          <p:cNvPr id="6" name="TextBox 6"/>
          <p:cNvSpPr txBox="1"/>
          <p:nvPr/>
        </p:nvSpPr>
        <p:spPr>
          <a:xfrm>
            <a:off x="1047155" y="3802112"/>
            <a:ext cx="5208783" cy="430212"/>
          </a:xfrm>
          <a:prstGeom prst="rect">
            <a:avLst/>
          </a:prstGeom>
        </p:spPr>
        <p:txBody>
          <a:bodyPr lIns="0" tIns="0" rIns="0" bIns="0" rtlCol="0" anchor="t">
            <a:spAutoFit/>
          </a:bodyPr>
          <a:lstStyle/>
          <a:p>
            <a:pPr algn="l">
              <a:lnSpc>
                <a:spcPts val="3435"/>
              </a:lnSpc>
            </a:pPr>
            <a:r>
              <a:rPr lang="en-US" sz="2750" b="1">
                <a:solidFill>
                  <a:srgbClr val="00002E"/>
                </a:solidFill>
                <a:latin typeface="Nunito Bold"/>
                <a:ea typeface="Nunito Bold"/>
                <a:cs typeface="Nunito Bold"/>
                <a:sym typeface="Nunito Bold"/>
              </a:rPr>
              <a:t>Traditional Challenges</a:t>
            </a:r>
            <a:endParaRPr lang="en-US" sz="2750" b="1">
              <a:solidFill>
                <a:srgbClr val="00002E"/>
              </a:solidFill>
              <a:latin typeface="Nunito Bold"/>
              <a:ea typeface="Nunito Bold"/>
              <a:cs typeface="Nunito Bold"/>
              <a:sym typeface="Nunito Bold"/>
            </a:endParaRPr>
          </a:p>
        </p:txBody>
      </p:sp>
      <p:sp>
        <p:nvSpPr>
          <p:cNvPr id="7" name="TextBox 7"/>
          <p:cNvSpPr txBox="1"/>
          <p:nvPr/>
        </p:nvSpPr>
        <p:spPr>
          <a:xfrm>
            <a:off x="1047155" y="4464992"/>
            <a:ext cx="7731919" cy="248915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Farmers often rely on historical practices, intuition, or limited local knowledge for crop selection. This can lead to suboptimal yields, increased resource waste, and reduced profitability due to crops not being ideally suited for specific conditions.</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8" name="TextBox 8"/>
          <p:cNvSpPr txBox="1"/>
          <p:nvPr/>
        </p:nvSpPr>
        <p:spPr>
          <a:xfrm>
            <a:off x="1047155" y="7128122"/>
            <a:ext cx="7731919" cy="574030"/>
          </a:xfrm>
          <a:prstGeom prst="rect">
            <a:avLst/>
          </a:prstGeom>
        </p:spPr>
        <p:txBody>
          <a:bodyPr lIns="0" tIns="0" rIns="0" bIns="0" rtlCol="0" anchor="t">
            <a:spAutoFit/>
          </a:bodyPr>
          <a:lstStyle/>
          <a:p>
            <a:pPr marL="348615" lvl="1" indent="-174625" algn="l">
              <a:lnSpc>
                <a:spcPts val="3750"/>
              </a:lnSpc>
              <a:buFont typeface="Arial" panose="020B0604020202020204"/>
              <a:buChar char="•"/>
            </a:pPr>
            <a:r>
              <a:rPr lang="en-US" sz="2310">
                <a:solidFill>
                  <a:srgbClr val="00002E"/>
                </a:solidFill>
                <a:latin typeface="PT Sans" panose="020B0503020203020204"/>
                <a:ea typeface="PT Sans" panose="020B0503020203020204"/>
                <a:cs typeface="PT Sans" panose="020B0503020203020204"/>
                <a:sym typeface="PT Sans" panose="020B0503020203020204"/>
              </a:rPr>
              <a:t>Over-reliance on experience</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9" name="TextBox 9"/>
          <p:cNvSpPr txBox="1"/>
          <p:nvPr/>
        </p:nvSpPr>
        <p:spPr>
          <a:xfrm>
            <a:off x="1047155" y="7711529"/>
            <a:ext cx="7731919" cy="574030"/>
          </a:xfrm>
          <a:prstGeom prst="rect">
            <a:avLst/>
          </a:prstGeom>
        </p:spPr>
        <p:txBody>
          <a:bodyPr lIns="0" tIns="0" rIns="0" bIns="0" rtlCol="0" anchor="t">
            <a:spAutoFit/>
          </a:bodyPr>
          <a:lstStyle/>
          <a:p>
            <a:pPr marL="348615" lvl="1" indent="-174625" algn="l">
              <a:lnSpc>
                <a:spcPts val="3750"/>
              </a:lnSpc>
              <a:buFont typeface="Arial" panose="020B0604020202020204"/>
              <a:buChar char="•"/>
            </a:pPr>
            <a:r>
              <a:rPr lang="en-US" sz="2310">
                <a:solidFill>
                  <a:srgbClr val="00002E"/>
                </a:solidFill>
                <a:latin typeface="PT Sans" panose="020B0503020203020204"/>
                <a:ea typeface="PT Sans" panose="020B0503020203020204"/>
                <a:cs typeface="PT Sans" panose="020B0503020203020204"/>
                <a:sym typeface="PT Sans" panose="020B0503020203020204"/>
              </a:rPr>
              <a:t>Limited data analysis capabilities</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0" name="TextBox 10"/>
          <p:cNvSpPr txBox="1"/>
          <p:nvPr/>
        </p:nvSpPr>
        <p:spPr>
          <a:xfrm>
            <a:off x="1047155" y="8294935"/>
            <a:ext cx="7731919" cy="574030"/>
          </a:xfrm>
          <a:prstGeom prst="rect">
            <a:avLst/>
          </a:prstGeom>
        </p:spPr>
        <p:txBody>
          <a:bodyPr lIns="0" tIns="0" rIns="0" bIns="0" rtlCol="0" anchor="t">
            <a:spAutoFit/>
          </a:bodyPr>
          <a:lstStyle/>
          <a:p>
            <a:pPr marL="348615" lvl="1" indent="-174625" algn="l">
              <a:lnSpc>
                <a:spcPts val="3750"/>
              </a:lnSpc>
              <a:buFont typeface="Arial" panose="020B0604020202020204"/>
              <a:buChar char="•"/>
            </a:pPr>
            <a:r>
              <a:rPr lang="en-US" sz="2310">
                <a:solidFill>
                  <a:srgbClr val="00002E"/>
                </a:solidFill>
                <a:latin typeface="PT Sans" panose="020B0503020203020204"/>
                <a:ea typeface="PT Sans" panose="020B0503020203020204"/>
                <a:cs typeface="PT Sans" panose="020B0503020203020204"/>
                <a:sym typeface="PT Sans" panose="020B0503020203020204"/>
              </a:rPr>
              <a:t>Risk of crop failure</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1" name="TextBox 11"/>
          <p:cNvSpPr txBox="1"/>
          <p:nvPr/>
        </p:nvSpPr>
        <p:spPr>
          <a:xfrm>
            <a:off x="9518451" y="3802112"/>
            <a:ext cx="4700734" cy="430212"/>
          </a:xfrm>
          <a:prstGeom prst="rect">
            <a:avLst/>
          </a:prstGeom>
        </p:spPr>
        <p:txBody>
          <a:bodyPr lIns="0" tIns="0" rIns="0" bIns="0" rtlCol="0" anchor="t">
            <a:spAutoFit/>
          </a:bodyPr>
          <a:lstStyle/>
          <a:p>
            <a:pPr algn="l">
              <a:lnSpc>
                <a:spcPts val="3435"/>
              </a:lnSpc>
            </a:pPr>
            <a:r>
              <a:rPr lang="en-US" sz="2750" b="1">
                <a:solidFill>
                  <a:srgbClr val="00002E"/>
                </a:solidFill>
                <a:latin typeface="Nunito Bold"/>
                <a:ea typeface="Nunito Bold"/>
                <a:cs typeface="Nunito Bold"/>
                <a:sym typeface="Nunito Bold"/>
              </a:rPr>
              <a:t>Impacts of Mismanagement</a:t>
            </a:r>
            <a:endParaRPr lang="en-US" sz="2750" b="1">
              <a:solidFill>
                <a:srgbClr val="00002E"/>
              </a:solidFill>
              <a:latin typeface="Nunito Bold"/>
              <a:ea typeface="Nunito Bold"/>
              <a:cs typeface="Nunito Bold"/>
              <a:sym typeface="Nunito Bold"/>
            </a:endParaRPr>
          </a:p>
        </p:txBody>
      </p:sp>
      <p:sp>
        <p:nvSpPr>
          <p:cNvPr id="12" name="TextBox 12"/>
          <p:cNvSpPr txBox="1"/>
          <p:nvPr/>
        </p:nvSpPr>
        <p:spPr>
          <a:xfrm>
            <a:off x="9518451" y="4464992"/>
            <a:ext cx="7731919" cy="248915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Incorrect crop choices can deplete soil nutrients, exacerbate water scarcity, and increase susceptibility to pests and diseases. The long-term effects include soil degradation, decreased productivity, and significant financial losses for farmers.</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3" name="TextBox 13"/>
          <p:cNvSpPr txBox="1"/>
          <p:nvPr/>
        </p:nvSpPr>
        <p:spPr>
          <a:xfrm>
            <a:off x="9518451" y="7128122"/>
            <a:ext cx="7731919" cy="574030"/>
          </a:xfrm>
          <a:prstGeom prst="rect">
            <a:avLst/>
          </a:prstGeom>
        </p:spPr>
        <p:txBody>
          <a:bodyPr lIns="0" tIns="0" rIns="0" bIns="0" rtlCol="0" anchor="t">
            <a:spAutoFit/>
          </a:bodyPr>
          <a:lstStyle/>
          <a:p>
            <a:pPr marL="348615" lvl="1" indent="-174625" algn="l">
              <a:lnSpc>
                <a:spcPts val="3750"/>
              </a:lnSpc>
              <a:buFont typeface="Arial" panose="020B0604020202020204"/>
              <a:buChar char="•"/>
            </a:pPr>
            <a:r>
              <a:rPr lang="en-US" sz="2310">
                <a:solidFill>
                  <a:srgbClr val="00002E"/>
                </a:solidFill>
                <a:latin typeface="PT Sans" panose="020B0503020203020204"/>
                <a:ea typeface="PT Sans" panose="020B0503020203020204"/>
                <a:cs typeface="PT Sans" panose="020B0503020203020204"/>
                <a:sym typeface="PT Sans" panose="020B0503020203020204"/>
              </a:rPr>
              <a:t>Environmental degradation</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4" name="TextBox 14"/>
          <p:cNvSpPr txBox="1"/>
          <p:nvPr/>
        </p:nvSpPr>
        <p:spPr>
          <a:xfrm>
            <a:off x="9518451" y="7711529"/>
            <a:ext cx="7731919" cy="574030"/>
          </a:xfrm>
          <a:prstGeom prst="rect">
            <a:avLst/>
          </a:prstGeom>
        </p:spPr>
        <p:txBody>
          <a:bodyPr lIns="0" tIns="0" rIns="0" bIns="0" rtlCol="0" anchor="t">
            <a:spAutoFit/>
          </a:bodyPr>
          <a:lstStyle/>
          <a:p>
            <a:pPr marL="348615" lvl="1" indent="-174625" algn="l">
              <a:lnSpc>
                <a:spcPts val="3750"/>
              </a:lnSpc>
              <a:buFont typeface="Arial" panose="020B0604020202020204"/>
              <a:buChar char="•"/>
            </a:pPr>
            <a:r>
              <a:rPr lang="en-US" sz="2310">
                <a:solidFill>
                  <a:srgbClr val="00002E"/>
                </a:solidFill>
                <a:latin typeface="PT Sans" panose="020B0503020203020204"/>
                <a:ea typeface="PT Sans" panose="020B0503020203020204"/>
                <a:cs typeface="PT Sans" panose="020B0503020203020204"/>
                <a:sym typeface="PT Sans" panose="020B0503020203020204"/>
              </a:rPr>
              <a:t>Economic instability</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5" name="TextBox 15"/>
          <p:cNvSpPr txBox="1"/>
          <p:nvPr/>
        </p:nvSpPr>
        <p:spPr>
          <a:xfrm>
            <a:off x="9518451" y="8294935"/>
            <a:ext cx="7731919" cy="574030"/>
          </a:xfrm>
          <a:prstGeom prst="rect">
            <a:avLst/>
          </a:prstGeom>
        </p:spPr>
        <p:txBody>
          <a:bodyPr lIns="0" tIns="0" rIns="0" bIns="0" rtlCol="0" anchor="t">
            <a:spAutoFit/>
          </a:bodyPr>
          <a:lstStyle/>
          <a:p>
            <a:pPr marL="348615" lvl="1" indent="-174625" algn="l">
              <a:lnSpc>
                <a:spcPts val="3750"/>
              </a:lnSpc>
              <a:buFont typeface="Arial" panose="020B0604020202020204"/>
              <a:buChar char="•"/>
            </a:pPr>
            <a:r>
              <a:rPr lang="en-US" sz="2310">
                <a:solidFill>
                  <a:srgbClr val="00002E"/>
                </a:solidFill>
                <a:latin typeface="PT Sans" panose="020B0503020203020204"/>
                <a:ea typeface="PT Sans" panose="020B0503020203020204"/>
                <a:cs typeface="PT Sans" panose="020B0503020203020204"/>
                <a:sym typeface="PT Sans" panose="020B0503020203020204"/>
              </a:rPr>
              <a:t>Reduced food security</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rot="0">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F">
                <a:alpha val="56078"/>
              </a:srgbClr>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2"/>
            <a:stretch>
              <a:fillRect/>
            </a:stretch>
          </a:blipFill>
        </p:spPr>
      </p:sp>
      <p:sp>
        <p:nvSpPr>
          <p:cNvPr id="6" name="TextBox 6"/>
          <p:cNvSpPr txBox="1"/>
          <p:nvPr/>
        </p:nvSpPr>
        <p:spPr>
          <a:xfrm>
            <a:off x="7712720" y="908894"/>
            <a:ext cx="9720560" cy="1465064"/>
          </a:xfrm>
          <a:prstGeom prst="rect">
            <a:avLst/>
          </a:prstGeom>
        </p:spPr>
        <p:txBody>
          <a:bodyPr lIns="0" tIns="0" rIns="0" bIns="0" rtlCol="0" anchor="t">
            <a:spAutoFit/>
          </a:bodyPr>
          <a:lstStyle/>
          <a:p>
            <a:pPr algn="l">
              <a:lnSpc>
                <a:spcPts val="5625"/>
              </a:lnSpc>
            </a:pPr>
            <a:r>
              <a:rPr lang="en-US" sz="4500" b="1">
                <a:solidFill>
                  <a:srgbClr val="00002E"/>
                </a:solidFill>
                <a:latin typeface="Nunito Bold"/>
                <a:ea typeface="Nunito Bold"/>
                <a:cs typeface="Nunito Bold"/>
                <a:sym typeface="Nunito Bold"/>
              </a:rPr>
              <a:t>Introducing the Crop Recommendation System</a:t>
            </a:r>
            <a:endParaRPr lang="en-US" sz="4500" b="1">
              <a:solidFill>
                <a:srgbClr val="00002E"/>
              </a:solidFill>
              <a:latin typeface="Nunito Bold"/>
              <a:ea typeface="Nunito Bold"/>
              <a:cs typeface="Nunito Bold"/>
              <a:sym typeface="Nunito Bold"/>
            </a:endParaRPr>
          </a:p>
        </p:txBody>
      </p:sp>
      <p:sp>
        <p:nvSpPr>
          <p:cNvPr id="7" name="TextBox 7"/>
          <p:cNvSpPr txBox="1"/>
          <p:nvPr/>
        </p:nvSpPr>
        <p:spPr>
          <a:xfrm>
            <a:off x="7712720" y="2673549"/>
            <a:ext cx="9720560" cy="1629370"/>
          </a:xfrm>
          <a:prstGeom prst="rect">
            <a:avLst/>
          </a:prstGeom>
        </p:spPr>
        <p:txBody>
          <a:bodyPr lIns="0" tIns="0" rIns="0" bIns="0" rtlCol="0" anchor="t">
            <a:spAutoFit/>
          </a:bodyPr>
          <a:lstStyle/>
          <a:p>
            <a:pPr algn="l">
              <a:lnSpc>
                <a:spcPts val="3060"/>
              </a:lnSpc>
            </a:pPr>
            <a:r>
              <a:rPr lang="en-US" sz="1875">
                <a:solidFill>
                  <a:srgbClr val="00002E"/>
                </a:solidFill>
                <a:latin typeface="PT Sans" panose="020B0503020203020204"/>
                <a:ea typeface="PT Sans" panose="020B0503020203020204"/>
                <a:cs typeface="PT Sans" panose="020B0503020203020204"/>
                <a:sym typeface="PT Sans" panose="020B0503020203020204"/>
              </a:rPr>
              <a:t>The Crop Recommendation System is an innovative machine learning solution engineered to guide farmers in selecting the most appropriate crops for their specific conditions. By integrating diverse environmental and soil data, the system generates personalized recommendations, fostering enhanced productivity and economic viability.</a:t>
            </a:r>
            <a:endParaRPr lang="en-US" sz="1875">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8" name="Freeform 8" descr="preencoded.png"/>
          <p:cNvSpPr/>
          <p:nvPr/>
        </p:nvSpPr>
        <p:spPr>
          <a:xfrm>
            <a:off x="7712720" y="4577655"/>
            <a:ext cx="610492" cy="610492"/>
          </a:xfrm>
          <a:custGeom>
            <a:avLst/>
            <a:gdLst/>
            <a:ahLst/>
            <a:cxnLst/>
            <a:rect l="l" t="t" r="r" b="b"/>
            <a:pathLst>
              <a:path w="610492" h="610492">
                <a:moveTo>
                  <a:pt x="0" y="0"/>
                </a:moveTo>
                <a:lnTo>
                  <a:pt x="610492" y="0"/>
                </a:lnTo>
                <a:lnTo>
                  <a:pt x="610492" y="610492"/>
                </a:lnTo>
                <a:lnTo>
                  <a:pt x="0" y="610492"/>
                </a:lnTo>
                <a:lnTo>
                  <a:pt x="0" y="0"/>
                </a:lnTo>
                <a:close/>
              </a:path>
            </a:pathLst>
          </a:custGeom>
          <a:blipFill>
            <a:blip r:embed="rId3"/>
            <a:stretch>
              <a:fillRect/>
            </a:stretch>
          </a:blipFill>
        </p:spPr>
      </p:sp>
      <p:sp>
        <p:nvSpPr>
          <p:cNvPr id="9" name="TextBox 9"/>
          <p:cNvSpPr txBox="1"/>
          <p:nvPr/>
        </p:nvSpPr>
        <p:spPr>
          <a:xfrm>
            <a:off x="7712720" y="5413325"/>
            <a:ext cx="2873276" cy="378173"/>
          </a:xfrm>
          <a:prstGeom prst="rect">
            <a:avLst/>
          </a:prstGeom>
        </p:spPr>
        <p:txBody>
          <a:bodyPr lIns="0" tIns="0" rIns="0" bIns="0" rtlCol="0" anchor="t">
            <a:spAutoFit/>
          </a:bodyPr>
          <a:lstStyle/>
          <a:p>
            <a:pPr algn="l">
              <a:lnSpc>
                <a:spcPts val="2810"/>
              </a:lnSpc>
            </a:pPr>
            <a:r>
              <a:rPr lang="en-US" sz="2250" b="1">
                <a:solidFill>
                  <a:srgbClr val="00002E"/>
                </a:solidFill>
                <a:latin typeface="Nunito Bold"/>
                <a:ea typeface="Nunito Bold"/>
                <a:cs typeface="Nunito Bold"/>
                <a:sym typeface="Nunito Bold"/>
              </a:rPr>
              <a:t>Optimized Yields</a:t>
            </a:r>
            <a:endParaRPr lang="en-US" sz="2250" b="1">
              <a:solidFill>
                <a:srgbClr val="00002E"/>
              </a:solidFill>
              <a:latin typeface="Nunito Bold"/>
              <a:ea typeface="Nunito Bold"/>
              <a:cs typeface="Nunito Bold"/>
              <a:sym typeface="Nunito Bold"/>
            </a:endParaRPr>
          </a:p>
        </p:txBody>
      </p:sp>
      <p:sp>
        <p:nvSpPr>
          <p:cNvPr id="10" name="TextBox 10"/>
          <p:cNvSpPr txBox="1"/>
          <p:nvPr/>
        </p:nvSpPr>
        <p:spPr>
          <a:xfrm>
            <a:off x="7712720" y="5871270"/>
            <a:ext cx="3036689" cy="848022"/>
          </a:xfrm>
          <a:prstGeom prst="rect">
            <a:avLst/>
          </a:prstGeom>
        </p:spPr>
        <p:txBody>
          <a:bodyPr lIns="0" tIns="0" rIns="0" bIns="0" rtlCol="0" anchor="t">
            <a:spAutoFit/>
          </a:bodyPr>
          <a:lstStyle/>
          <a:p>
            <a:pPr algn="l">
              <a:lnSpc>
                <a:spcPts val="3060"/>
              </a:lnSpc>
            </a:pPr>
            <a:r>
              <a:rPr lang="en-US" sz="1875">
                <a:solidFill>
                  <a:srgbClr val="00002E"/>
                </a:solidFill>
                <a:latin typeface="PT Sans" panose="020B0503020203020204"/>
                <a:ea typeface="PT Sans" panose="020B0503020203020204"/>
                <a:cs typeface="PT Sans" panose="020B0503020203020204"/>
                <a:sym typeface="PT Sans" panose="020B0503020203020204"/>
              </a:rPr>
              <a:t>Select crops that thrive in your specific conditions.</a:t>
            </a:r>
            <a:endParaRPr lang="en-US" sz="1875">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1" name="Freeform 11" descr="preencoded.png"/>
          <p:cNvSpPr/>
          <p:nvPr/>
        </p:nvSpPr>
        <p:spPr>
          <a:xfrm>
            <a:off x="11054655" y="4577655"/>
            <a:ext cx="610493" cy="610492"/>
          </a:xfrm>
          <a:custGeom>
            <a:avLst/>
            <a:gdLst/>
            <a:ahLst/>
            <a:cxnLst/>
            <a:rect l="l" t="t" r="r" b="b"/>
            <a:pathLst>
              <a:path w="610493" h="610492">
                <a:moveTo>
                  <a:pt x="0" y="0"/>
                </a:moveTo>
                <a:lnTo>
                  <a:pt x="610492" y="0"/>
                </a:lnTo>
                <a:lnTo>
                  <a:pt x="610492" y="610492"/>
                </a:lnTo>
                <a:lnTo>
                  <a:pt x="0" y="610492"/>
                </a:lnTo>
                <a:lnTo>
                  <a:pt x="0" y="0"/>
                </a:lnTo>
                <a:close/>
              </a:path>
            </a:pathLst>
          </a:custGeom>
          <a:blipFill>
            <a:blip r:embed="rId4"/>
            <a:stretch>
              <a:fillRect/>
            </a:stretch>
          </a:blipFill>
        </p:spPr>
      </p:sp>
      <p:sp>
        <p:nvSpPr>
          <p:cNvPr id="12" name="TextBox 12"/>
          <p:cNvSpPr txBox="1"/>
          <p:nvPr/>
        </p:nvSpPr>
        <p:spPr>
          <a:xfrm>
            <a:off x="11054655" y="5413325"/>
            <a:ext cx="3952429" cy="357188"/>
          </a:xfrm>
          <a:prstGeom prst="rect">
            <a:avLst/>
          </a:prstGeom>
        </p:spPr>
        <p:txBody>
          <a:bodyPr lIns="0" tIns="0" rIns="0" bIns="0" rtlCol="0" anchor="t">
            <a:spAutoFit/>
          </a:bodyPr>
          <a:lstStyle/>
          <a:p>
            <a:pPr algn="l">
              <a:lnSpc>
                <a:spcPts val="2810"/>
              </a:lnSpc>
            </a:pPr>
            <a:r>
              <a:rPr lang="en-US" sz="2250" b="1">
                <a:solidFill>
                  <a:srgbClr val="00002E"/>
                </a:solidFill>
                <a:latin typeface="Nunito Bold"/>
                <a:ea typeface="Nunito Bold"/>
                <a:cs typeface="Nunito Bold"/>
                <a:sym typeface="Nunito Bold"/>
              </a:rPr>
              <a:t>Increased Profitability</a:t>
            </a:r>
            <a:endParaRPr lang="en-US" sz="2250" b="1">
              <a:solidFill>
                <a:srgbClr val="00002E"/>
              </a:solidFill>
              <a:latin typeface="Nunito Bold"/>
              <a:ea typeface="Nunito Bold"/>
              <a:cs typeface="Nunito Bold"/>
              <a:sym typeface="Nunito Bold"/>
            </a:endParaRPr>
          </a:p>
        </p:txBody>
      </p:sp>
      <p:sp>
        <p:nvSpPr>
          <p:cNvPr id="13" name="TextBox 13"/>
          <p:cNvSpPr txBox="1"/>
          <p:nvPr/>
        </p:nvSpPr>
        <p:spPr>
          <a:xfrm>
            <a:off x="11054655" y="5871270"/>
            <a:ext cx="3036689" cy="848022"/>
          </a:xfrm>
          <a:prstGeom prst="rect">
            <a:avLst/>
          </a:prstGeom>
        </p:spPr>
        <p:txBody>
          <a:bodyPr lIns="0" tIns="0" rIns="0" bIns="0" rtlCol="0" anchor="t">
            <a:spAutoFit/>
          </a:bodyPr>
          <a:lstStyle/>
          <a:p>
            <a:pPr algn="l">
              <a:lnSpc>
                <a:spcPts val="3060"/>
              </a:lnSpc>
            </a:pPr>
            <a:r>
              <a:rPr lang="en-US" sz="1875">
                <a:solidFill>
                  <a:srgbClr val="00002E"/>
                </a:solidFill>
                <a:latin typeface="PT Sans" panose="020B0503020203020204"/>
                <a:ea typeface="PT Sans" panose="020B0503020203020204"/>
                <a:cs typeface="PT Sans" panose="020B0503020203020204"/>
                <a:sym typeface="PT Sans" panose="020B0503020203020204"/>
              </a:rPr>
              <a:t>Maximize returns by making data-driven choices.</a:t>
            </a:r>
            <a:endParaRPr lang="en-US" sz="1875">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4" name="Freeform 14" descr="preencoded.png"/>
          <p:cNvSpPr/>
          <p:nvPr/>
        </p:nvSpPr>
        <p:spPr>
          <a:xfrm>
            <a:off x="14396591" y="4577655"/>
            <a:ext cx="610492" cy="610492"/>
          </a:xfrm>
          <a:custGeom>
            <a:avLst/>
            <a:gdLst/>
            <a:ahLst/>
            <a:cxnLst/>
            <a:rect l="l" t="t" r="r" b="b"/>
            <a:pathLst>
              <a:path w="610492" h="610492">
                <a:moveTo>
                  <a:pt x="0" y="0"/>
                </a:moveTo>
                <a:lnTo>
                  <a:pt x="610493" y="0"/>
                </a:lnTo>
                <a:lnTo>
                  <a:pt x="610493" y="610492"/>
                </a:lnTo>
                <a:lnTo>
                  <a:pt x="0" y="610492"/>
                </a:lnTo>
                <a:lnTo>
                  <a:pt x="0" y="0"/>
                </a:lnTo>
                <a:close/>
              </a:path>
            </a:pathLst>
          </a:custGeom>
          <a:blipFill>
            <a:blip r:embed="rId5"/>
            <a:stretch>
              <a:fillRect/>
            </a:stretch>
          </a:blipFill>
        </p:spPr>
      </p:sp>
      <p:sp>
        <p:nvSpPr>
          <p:cNvPr id="15" name="TextBox 15"/>
          <p:cNvSpPr txBox="1"/>
          <p:nvPr/>
        </p:nvSpPr>
        <p:spPr>
          <a:xfrm>
            <a:off x="14396591" y="5413325"/>
            <a:ext cx="2873276" cy="378173"/>
          </a:xfrm>
          <a:prstGeom prst="rect">
            <a:avLst/>
          </a:prstGeom>
        </p:spPr>
        <p:txBody>
          <a:bodyPr lIns="0" tIns="0" rIns="0" bIns="0" rtlCol="0" anchor="t">
            <a:spAutoFit/>
          </a:bodyPr>
          <a:lstStyle/>
          <a:p>
            <a:pPr algn="l">
              <a:lnSpc>
                <a:spcPts val="2810"/>
              </a:lnSpc>
            </a:pPr>
            <a:r>
              <a:rPr lang="en-US" sz="2250" b="1">
                <a:solidFill>
                  <a:srgbClr val="00002E"/>
                </a:solidFill>
                <a:latin typeface="Nunito Bold"/>
                <a:ea typeface="Nunito Bold"/>
                <a:cs typeface="Nunito Bold"/>
                <a:sym typeface="Nunito Bold"/>
              </a:rPr>
              <a:t>Sustainable Practices</a:t>
            </a:r>
            <a:endParaRPr lang="en-US" sz="2250" b="1">
              <a:solidFill>
                <a:srgbClr val="00002E"/>
              </a:solidFill>
              <a:latin typeface="Nunito Bold"/>
              <a:ea typeface="Nunito Bold"/>
              <a:cs typeface="Nunito Bold"/>
              <a:sym typeface="Nunito Bold"/>
            </a:endParaRPr>
          </a:p>
        </p:txBody>
      </p:sp>
      <p:sp>
        <p:nvSpPr>
          <p:cNvPr id="16" name="TextBox 16"/>
          <p:cNvSpPr txBox="1"/>
          <p:nvPr/>
        </p:nvSpPr>
        <p:spPr>
          <a:xfrm>
            <a:off x="14396591" y="5871270"/>
            <a:ext cx="3036689" cy="848022"/>
          </a:xfrm>
          <a:prstGeom prst="rect">
            <a:avLst/>
          </a:prstGeom>
        </p:spPr>
        <p:txBody>
          <a:bodyPr lIns="0" tIns="0" rIns="0" bIns="0" rtlCol="0" anchor="t">
            <a:spAutoFit/>
          </a:bodyPr>
          <a:lstStyle/>
          <a:p>
            <a:pPr algn="l">
              <a:lnSpc>
                <a:spcPts val="3060"/>
              </a:lnSpc>
            </a:pPr>
            <a:r>
              <a:rPr lang="en-US" sz="1875">
                <a:solidFill>
                  <a:srgbClr val="00002E"/>
                </a:solidFill>
                <a:latin typeface="PT Sans" panose="020B0503020203020204"/>
                <a:ea typeface="PT Sans" panose="020B0503020203020204"/>
                <a:cs typeface="PT Sans" panose="020B0503020203020204"/>
                <a:sym typeface="PT Sans" panose="020B0503020203020204"/>
              </a:rPr>
              <a:t>Promote ecological balance and soil health.</a:t>
            </a:r>
            <a:endParaRPr lang="en-US" sz="1875">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7" name="Freeform 17" descr="preencoded.png"/>
          <p:cNvSpPr/>
          <p:nvPr/>
        </p:nvSpPr>
        <p:spPr>
          <a:xfrm>
            <a:off x="7712720" y="7207746"/>
            <a:ext cx="610492" cy="610492"/>
          </a:xfrm>
          <a:custGeom>
            <a:avLst/>
            <a:gdLst/>
            <a:ahLst/>
            <a:cxnLst/>
            <a:rect l="l" t="t" r="r" b="b"/>
            <a:pathLst>
              <a:path w="610492" h="610492">
                <a:moveTo>
                  <a:pt x="0" y="0"/>
                </a:moveTo>
                <a:lnTo>
                  <a:pt x="610492" y="0"/>
                </a:lnTo>
                <a:lnTo>
                  <a:pt x="610492" y="610493"/>
                </a:lnTo>
                <a:lnTo>
                  <a:pt x="0" y="610493"/>
                </a:lnTo>
                <a:lnTo>
                  <a:pt x="0" y="0"/>
                </a:lnTo>
                <a:close/>
              </a:path>
            </a:pathLst>
          </a:custGeom>
          <a:blipFill>
            <a:blip r:embed="rId6"/>
            <a:stretch>
              <a:fillRect/>
            </a:stretch>
          </a:blipFill>
        </p:spPr>
      </p:sp>
      <p:sp>
        <p:nvSpPr>
          <p:cNvPr id="18" name="TextBox 18"/>
          <p:cNvSpPr txBox="1"/>
          <p:nvPr/>
        </p:nvSpPr>
        <p:spPr>
          <a:xfrm>
            <a:off x="7712720" y="8043416"/>
            <a:ext cx="2873276" cy="378173"/>
          </a:xfrm>
          <a:prstGeom prst="rect">
            <a:avLst/>
          </a:prstGeom>
        </p:spPr>
        <p:txBody>
          <a:bodyPr lIns="0" tIns="0" rIns="0" bIns="0" rtlCol="0" anchor="t">
            <a:spAutoFit/>
          </a:bodyPr>
          <a:lstStyle/>
          <a:p>
            <a:pPr algn="l">
              <a:lnSpc>
                <a:spcPts val="2810"/>
              </a:lnSpc>
            </a:pPr>
            <a:r>
              <a:rPr lang="en-US" sz="2250" b="1">
                <a:solidFill>
                  <a:srgbClr val="00002E"/>
                </a:solidFill>
                <a:latin typeface="Nunito Bold"/>
                <a:ea typeface="Nunito Bold"/>
                <a:cs typeface="Nunito Bold"/>
                <a:sym typeface="Nunito Bold"/>
              </a:rPr>
              <a:t>Informed Decisions</a:t>
            </a:r>
            <a:endParaRPr lang="en-US" sz="2250" b="1">
              <a:solidFill>
                <a:srgbClr val="00002E"/>
              </a:solidFill>
              <a:latin typeface="Nunito Bold"/>
              <a:ea typeface="Nunito Bold"/>
              <a:cs typeface="Nunito Bold"/>
              <a:sym typeface="Nunito Bold"/>
            </a:endParaRPr>
          </a:p>
        </p:txBody>
      </p:sp>
      <p:sp>
        <p:nvSpPr>
          <p:cNvPr id="19" name="TextBox 19"/>
          <p:cNvSpPr txBox="1"/>
          <p:nvPr/>
        </p:nvSpPr>
        <p:spPr>
          <a:xfrm>
            <a:off x="7712720" y="8501360"/>
            <a:ext cx="3036689" cy="848022"/>
          </a:xfrm>
          <a:prstGeom prst="rect">
            <a:avLst/>
          </a:prstGeom>
        </p:spPr>
        <p:txBody>
          <a:bodyPr lIns="0" tIns="0" rIns="0" bIns="0" rtlCol="0" anchor="t">
            <a:spAutoFit/>
          </a:bodyPr>
          <a:lstStyle/>
          <a:p>
            <a:pPr algn="l">
              <a:lnSpc>
                <a:spcPts val="3060"/>
              </a:lnSpc>
            </a:pPr>
            <a:r>
              <a:rPr lang="en-US" sz="1875">
                <a:solidFill>
                  <a:srgbClr val="00002E"/>
                </a:solidFill>
                <a:latin typeface="PT Sans" panose="020B0503020203020204"/>
                <a:ea typeface="PT Sans" panose="020B0503020203020204"/>
                <a:cs typeface="PT Sans" panose="020B0503020203020204"/>
                <a:sym typeface="PT Sans" panose="020B0503020203020204"/>
              </a:rPr>
              <a:t>Leverage predictive models for precise guidance.</a:t>
            </a:r>
            <a:endParaRPr lang="en-US" sz="1875">
              <a:solidFill>
                <a:srgbClr val="00002E"/>
              </a:solidFill>
              <a:latin typeface="PT Sans" panose="020B0503020203020204"/>
              <a:ea typeface="PT Sans" panose="020B0503020203020204"/>
              <a:cs typeface="PT Sans" panose="020B0503020203020204"/>
              <a:sym typeface="PT Sans" panose="020B0503020203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rot="0">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F">
                <a:alpha val="56078"/>
              </a:srgbClr>
            </a:solidFill>
          </p:spPr>
        </p:sp>
      </p:grpSp>
      <p:sp>
        <p:nvSpPr>
          <p:cNvPr id="5" name="TextBox 5"/>
          <p:cNvSpPr txBox="1"/>
          <p:nvPr/>
        </p:nvSpPr>
        <p:spPr>
          <a:xfrm>
            <a:off x="1047155" y="914400"/>
            <a:ext cx="14482612" cy="860425"/>
          </a:xfrm>
          <a:prstGeom prst="rect">
            <a:avLst/>
          </a:prstGeom>
        </p:spPr>
        <p:txBody>
          <a:bodyPr lIns="0" tIns="0" rIns="0" bIns="0" rtlCol="0" anchor="t">
            <a:spAutoFit/>
          </a:bodyPr>
          <a:lstStyle/>
          <a:p>
            <a:pPr algn="l">
              <a:lnSpc>
                <a:spcPts val="6875"/>
              </a:lnSpc>
            </a:pPr>
            <a:r>
              <a:rPr lang="en-US" sz="5500" b="1">
                <a:solidFill>
                  <a:srgbClr val="00002E"/>
                </a:solidFill>
                <a:latin typeface="Nunito Bold"/>
                <a:ea typeface="Nunito Bold"/>
                <a:cs typeface="Nunito Bold"/>
                <a:sym typeface="Nunito Bold"/>
              </a:rPr>
              <a:t>Key Factors Influencing Crop Suitability</a:t>
            </a:r>
            <a:endParaRPr lang="en-US" sz="5500" b="1">
              <a:solidFill>
                <a:srgbClr val="00002E"/>
              </a:solidFill>
              <a:latin typeface="Nunito Bold"/>
              <a:ea typeface="Nunito Bold"/>
              <a:cs typeface="Nunito Bold"/>
              <a:sym typeface="Nunito Bold"/>
            </a:endParaRPr>
          </a:p>
        </p:txBody>
      </p:sp>
      <p:sp>
        <p:nvSpPr>
          <p:cNvPr id="6" name="TextBox 6"/>
          <p:cNvSpPr txBox="1"/>
          <p:nvPr/>
        </p:nvSpPr>
        <p:spPr>
          <a:xfrm>
            <a:off x="1047155" y="2326184"/>
            <a:ext cx="16193690" cy="105281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Our system meticulously analyzes a comprehensive suite of environmental and soil parameters to deliver highly accurate crop recommendations. Understanding these factors is crucial for successful cultivation and optimal resource allocation.</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7" name="TextBox 7"/>
          <p:cNvSpPr txBox="1"/>
          <p:nvPr/>
        </p:nvSpPr>
        <p:spPr>
          <a:xfrm>
            <a:off x="3057525" y="3696444"/>
            <a:ext cx="3520231" cy="458986"/>
          </a:xfrm>
          <a:prstGeom prst="rect">
            <a:avLst/>
          </a:prstGeom>
        </p:spPr>
        <p:txBody>
          <a:bodyPr lIns="0" tIns="0" rIns="0" bIns="0" rtlCol="0" anchor="t">
            <a:spAutoFit/>
          </a:bodyPr>
          <a:lstStyle/>
          <a:p>
            <a:pPr algn="r">
              <a:lnSpc>
                <a:spcPts val="3435"/>
              </a:lnSpc>
            </a:pPr>
            <a:r>
              <a:rPr lang="en-US" sz="2750" b="1">
                <a:solidFill>
                  <a:srgbClr val="00002E"/>
                </a:solidFill>
                <a:latin typeface="Nunito Bold"/>
                <a:ea typeface="Nunito Bold"/>
                <a:cs typeface="Nunito Bold"/>
                <a:sym typeface="Nunito Bold"/>
              </a:rPr>
              <a:t>Soil pH</a:t>
            </a:r>
            <a:endParaRPr lang="en-US" sz="2750" b="1">
              <a:solidFill>
                <a:srgbClr val="00002E"/>
              </a:solidFill>
              <a:latin typeface="Nunito Bold"/>
              <a:ea typeface="Nunito Bold"/>
              <a:cs typeface="Nunito Bold"/>
              <a:sym typeface="Nunito Bold"/>
            </a:endParaRPr>
          </a:p>
        </p:txBody>
      </p:sp>
      <p:sp>
        <p:nvSpPr>
          <p:cNvPr id="8" name="TextBox 8"/>
          <p:cNvSpPr txBox="1"/>
          <p:nvPr/>
        </p:nvSpPr>
        <p:spPr>
          <a:xfrm>
            <a:off x="1047155" y="4239666"/>
            <a:ext cx="5530602" cy="1052810"/>
          </a:xfrm>
          <a:prstGeom prst="rect">
            <a:avLst/>
          </a:prstGeom>
        </p:spPr>
        <p:txBody>
          <a:bodyPr lIns="0" tIns="0" rIns="0" bIns="0" rtlCol="0" anchor="t">
            <a:spAutoFit/>
          </a:bodyPr>
          <a:lstStyle/>
          <a:p>
            <a:pPr algn="r">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Optimal acidity/alkalinity for nutrient absorption.</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9" name="Freeform 9" descr="preencoded.png"/>
          <p:cNvSpPr/>
          <p:nvPr/>
        </p:nvSpPr>
        <p:spPr>
          <a:xfrm>
            <a:off x="6876901" y="4262586"/>
            <a:ext cx="4534198" cy="4534197"/>
          </a:xfrm>
          <a:custGeom>
            <a:avLst/>
            <a:gdLst/>
            <a:ahLst/>
            <a:cxnLst/>
            <a:rect l="l" t="t" r="r" b="b"/>
            <a:pathLst>
              <a:path w="4534198" h="4534197">
                <a:moveTo>
                  <a:pt x="0" y="0"/>
                </a:moveTo>
                <a:lnTo>
                  <a:pt x="4534198" y="0"/>
                </a:lnTo>
                <a:lnTo>
                  <a:pt x="4534198" y="4534198"/>
                </a:lnTo>
                <a:lnTo>
                  <a:pt x="0" y="4534198"/>
                </a:lnTo>
                <a:lnTo>
                  <a:pt x="0" y="0"/>
                </a:lnTo>
                <a:close/>
              </a:path>
            </a:pathLst>
          </a:custGeom>
          <a:blipFill>
            <a:blip r:embed="rId2"/>
            <a:stretch>
              <a:fillRect/>
            </a:stretch>
          </a:blipFill>
        </p:spPr>
      </p:sp>
      <p:grpSp>
        <p:nvGrpSpPr>
          <p:cNvPr id="10" name="Group 10"/>
          <p:cNvGrpSpPr/>
          <p:nvPr/>
        </p:nvGrpSpPr>
        <p:grpSpPr>
          <a:xfrm rot="0">
            <a:off x="7664649" y="4251572"/>
            <a:ext cx="776585" cy="776585"/>
            <a:chOff x="0" y="0"/>
            <a:chExt cx="1035447" cy="1035447"/>
          </a:xfrm>
        </p:grpSpPr>
        <p:sp>
          <p:nvSpPr>
            <p:cNvPr id="11" name="Freeform 11"/>
            <p:cNvSpPr/>
            <p:nvPr/>
          </p:nvSpPr>
          <p:spPr>
            <a:xfrm>
              <a:off x="19050" y="19050"/>
              <a:ext cx="997331" cy="997331"/>
            </a:xfrm>
            <a:custGeom>
              <a:avLst/>
              <a:gdLst/>
              <a:ahLst/>
              <a:cxnLst/>
              <a:rect l="l" t="t" r="r" b="b"/>
              <a:pathLst>
                <a:path w="997331" h="997331">
                  <a:moveTo>
                    <a:pt x="0" y="498729"/>
                  </a:moveTo>
                  <a:cubicBezTo>
                    <a:pt x="0" y="223266"/>
                    <a:pt x="223266" y="0"/>
                    <a:pt x="498729" y="0"/>
                  </a:cubicBezTo>
                  <a:cubicBezTo>
                    <a:pt x="774192" y="0"/>
                    <a:pt x="997331" y="223266"/>
                    <a:pt x="997331" y="498729"/>
                  </a:cubicBezTo>
                  <a:cubicBezTo>
                    <a:pt x="997331" y="774192"/>
                    <a:pt x="774065" y="997331"/>
                    <a:pt x="498729" y="997331"/>
                  </a:cubicBezTo>
                  <a:cubicBezTo>
                    <a:pt x="223393" y="997331"/>
                    <a:pt x="0" y="774065"/>
                    <a:pt x="0" y="498729"/>
                  </a:cubicBezTo>
                  <a:close/>
                </a:path>
              </a:pathLst>
            </a:custGeom>
            <a:solidFill>
              <a:srgbClr val="F3F3FF"/>
            </a:solidFill>
          </p:spPr>
        </p:sp>
        <p:sp>
          <p:nvSpPr>
            <p:cNvPr id="12" name="Freeform 12"/>
            <p:cNvSpPr/>
            <p:nvPr/>
          </p:nvSpPr>
          <p:spPr>
            <a:xfrm>
              <a:off x="0" y="0"/>
              <a:ext cx="1035431" cy="1035558"/>
            </a:xfrm>
            <a:custGeom>
              <a:avLst/>
              <a:gdLst/>
              <a:ahLst/>
              <a:cxnLst/>
              <a:rect l="l" t="t" r="r" b="b"/>
              <a:pathLst>
                <a:path w="1035431" h="1035558">
                  <a:moveTo>
                    <a:pt x="0" y="517779"/>
                  </a:moveTo>
                  <a:cubicBezTo>
                    <a:pt x="0" y="231775"/>
                    <a:pt x="231775" y="0"/>
                    <a:pt x="517779" y="0"/>
                  </a:cubicBezTo>
                  <a:cubicBezTo>
                    <a:pt x="519684" y="0"/>
                    <a:pt x="521589" y="254"/>
                    <a:pt x="523494" y="889"/>
                  </a:cubicBezTo>
                  <a:lnTo>
                    <a:pt x="517779" y="19050"/>
                  </a:lnTo>
                  <a:lnTo>
                    <a:pt x="517779" y="0"/>
                  </a:lnTo>
                  <a:lnTo>
                    <a:pt x="517779" y="19050"/>
                  </a:lnTo>
                  <a:lnTo>
                    <a:pt x="517779" y="0"/>
                  </a:lnTo>
                  <a:cubicBezTo>
                    <a:pt x="803656" y="0"/>
                    <a:pt x="1035431" y="231775"/>
                    <a:pt x="1035431" y="517779"/>
                  </a:cubicBezTo>
                  <a:cubicBezTo>
                    <a:pt x="1035431" y="522859"/>
                    <a:pt x="1033399" y="527685"/>
                    <a:pt x="1029843" y="531241"/>
                  </a:cubicBezTo>
                  <a:lnTo>
                    <a:pt x="1016381" y="517779"/>
                  </a:lnTo>
                  <a:lnTo>
                    <a:pt x="1035431" y="517779"/>
                  </a:lnTo>
                  <a:cubicBezTo>
                    <a:pt x="1035431" y="803656"/>
                    <a:pt x="803656" y="1035558"/>
                    <a:pt x="517652" y="1035558"/>
                  </a:cubicBezTo>
                  <a:lnTo>
                    <a:pt x="517652" y="1016508"/>
                  </a:lnTo>
                  <a:lnTo>
                    <a:pt x="517652" y="997458"/>
                  </a:lnTo>
                  <a:lnTo>
                    <a:pt x="517652" y="1016508"/>
                  </a:lnTo>
                  <a:lnTo>
                    <a:pt x="517652" y="1035558"/>
                  </a:lnTo>
                  <a:cubicBezTo>
                    <a:pt x="231775" y="1035431"/>
                    <a:pt x="0" y="803656"/>
                    <a:pt x="0" y="517779"/>
                  </a:cubicBezTo>
                  <a:cubicBezTo>
                    <a:pt x="0" y="507238"/>
                    <a:pt x="8509" y="498729"/>
                    <a:pt x="19050" y="498729"/>
                  </a:cubicBezTo>
                  <a:lnTo>
                    <a:pt x="19050" y="517779"/>
                  </a:lnTo>
                  <a:lnTo>
                    <a:pt x="0" y="517779"/>
                  </a:lnTo>
                  <a:moveTo>
                    <a:pt x="38100" y="517779"/>
                  </a:moveTo>
                  <a:cubicBezTo>
                    <a:pt x="38100" y="528320"/>
                    <a:pt x="29591" y="536829"/>
                    <a:pt x="19050" y="536829"/>
                  </a:cubicBezTo>
                  <a:lnTo>
                    <a:pt x="19050" y="517779"/>
                  </a:lnTo>
                  <a:lnTo>
                    <a:pt x="38100" y="517779"/>
                  </a:lnTo>
                  <a:cubicBezTo>
                    <a:pt x="38100" y="782574"/>
                    <a:pt x="252857" y="997331"/>
                    <a:pt x="517779" y="997331"/>
                  </a:cubicBezTo>
                  <a:cubicBezTo>
                    <a:pt x="528320" y="997331"/>
                    <a:pt x="536829" y="1005840"/>
                    <a:pt x="536829" y="1016381"/>
                  </a:cubicBezTo>
                  <a:cubicBezTo>
                    <a:pt x="536829" y="1026922"/>
                    <a:pt x="528320" y="1035431"/>
                    <a:pt x="517779" y="1035431"/>
                  </a:cubicBezTo>
                  <a:cubicBezTo>
                    <a:pt x="507238" y="1035431"/>
                    <a:pt x="498729" y="1026922"/>
                    <a:pt x="498729" y="1016381"/>
                  </a:cubicBezTo>
                  <a:cubicBezTo>
                    <a:pt x="498729" y="1005840"/>
                    <a:pt x="507238" y="997331"/>
                    <a:pt x="517779" y="997331"/>
                  </a:cubicBezTo>
                  <a:cubicBezTo>
                    <a:pt x="782701" y="997331"/>
                    <a:pt x="997458" y="782574"/>
                    <a:pt x="997458" y="517652"/>
                  </a:cubicBezTo>
                  <a:cubicBezTo>
                    <a:pt x="997458" y="512572"/>
                    <a:pt x="999490" y="507746"/>
                    <a:pt x="1003046" y="504190"/>
                  </a:cubicBezTo>
                  <a:lnTo>
                    <a:pt x="1016508" y="517652"/>
                  </a:lnTo>
                  <a:lnTo>
                    <a:pt x="997458" y="517652"/>
                  </a:lnTo>
                  <a:cubicBezTo>
                    <a:pt x="997331" y="252857"/>
                    <a:pt x="782574" y="38100"/>
                    <a:pt x="517779" y="38100"/>
                  </a:cubicBezTo>
                  <a:cubicBezTo>
                    <a:pt x="515874" y="38100"/>
                    <a:pt x="513969" y="37846"/>
                    <a:pt x="512064" y="37211"/>
                  </a:cubicBezTo>
                  <a:lnTo>
                    <a:pt x="517779" y="19050"/>
                  </a:lnTo>
                  <a:lnTo>
                    <a:pt x="517779" y="38100"/>
                  </a:lnTo>
                  <a:cubicBezTo>
                    <a:pt x="252857" y="38100"/>
                    <a:pt x="38100" y="252857"/>
                    <a:pt x="38100" y="517779"/>
                  </a:cubicBezTo>
                  <a:close/>
                </a:path>
              </a:pathLst>
            </a:custGeom>
            <a:solidFill>
              <a:srgbClr val="2D4DF2"/>
            </a:solidFill>
          </p:spPr>
        </p:sp>
      </p:grpSp>
      <p:sp>
        <p:nvSpPr>
          <p:cNvPr id="13" name="Freeform 13" descr="preencoded.png"/>
          <p:cNvSpPr/>
          <p:nvPr/>
        </p:nvSpPr>
        <p:spPr>
          <a:xfrm>
            <a:off x="7884616" y="4429422"/>
            <a:ext cx="336500" cy="420738"/>
          </a:xfrm>
          <a:custGeom>
            <a:avLst/>
            <a:gdLst/>
            <a:ahLst/>
            <a:cxnLst/>
            <a:rect l="l" t="t" r="r" b="b"/>
            <a:pathLst>
              <a:path w="336500" h="420738">
                <a:moveTo>
                  <a:pt x="0" y="0"/>
                </a:moveTo>
                <a:lnTo>
                  <a:pt x="336500" y="0"/>
                </a:lnTo>
                <a:lnTo>
                  <a:pt x="336500" y="420738"/>
                </a:lnTo>
                <a:lnTo>
                  <a:pt x="0" y="420738"/>
                </a:lnTo>
                <a:lnTo>
                  <a:pt x="0" y="0"/>
                </a:lnTo>
                <a:close/>
              </a:path>
            </a:pathLst>
          </a:custGeom>
          <a:blipFill>
            <a:blip r:embed="rId3"/>
            <a:stretch>
              <a:fillRect t="-272" b="-272"/>
            </a:stretch>
          </a:blipFill>
        </p:spPr>
      </p:sp>
      <p:sp>
        <p:nvSpPr>
          <p:cNvPr id="14" name="TextBox 14"/>
          <p:cNvSpPr txBox="1"/>
          <p:nvPr/>
        </p:nvSpPr>
        <p:spPr>
          <a:xfrm>
            <a:off x="11710244" y="3696444"/>
            <a:ext cx="3520231" cy="458986"/>
          </a:xfrm>
          <a:prstGeom prst="rect">
            <a:avLst/>
          </a:prstGeom>
        </p:spPr>
        <p:txBody>
          <a:bodyPr lIns="0" tIns="0" rIns="0" bIns="0" rtlCol="0" anchor="t">
            <a:spAutoFit/>
          </a:bodyPr>
          <a:lstStyle/>
          <a:p>
            <a:pPr algn="l">
              <a:lnSpc>
                <a:spcPts val="3435"/>
              </a:lnSpc>
            </a:pPr>
            <a:r>
              <a:rPr lang="en-US" sz="2750" b="1">
                <a:solidFill>
                  <a:srgbClr val="00002E"/>
                </a:solidFill>
                <a:latin typeface="Nunito Bold"/>
                <a:ea typeface="Nunito Bold"/>
                <a:cs typeface="Nunito Bold"/>
                <a:sym typeface="Nunito Bold"/>
              </a:rPr>
              <a:t>Climate</a:t>
            </a:r>
            <a:endParaRPr lang="en-US" sz="2750" b="1">
              <a:solidFill>
                <a:srgbClr val="00002E"/>
              </a:solidFill>
              <a:latin typeface="Nunito Bold"/>
              <a:ea typeface="Nunito Bold"/>
              <a:cs typeface="Nunito Bold"/>
              <a:sym typeface="Nunito Bold"/>
            </a:endParaRPr>
          </a:p>
        </p:txBody>
      </p:sp>
      <p:sp>
        <p:nvSpPr>
          <p:cNvPr id="15" name="TextBox 15"/>
          <p:cNvSpPr txBox="1"/>
          <p:nvPr/>
        </p:nvSpPr>
        <p:spPr>
          <a:xfrm>
            <a:off x="11710244" y="4239666"/>
            <a:ext cx="5530602" cy="105281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Regional weather patterns, seasons, and temperature ranges.</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6" name="Freeform 16" descr="preencoded.png"/>
          <p:cNvSpPr/>
          <p:nvPr/>
        </p:nvSpPr>
        <p:spPr>
          <a:xfrm>
            <a:off x="6876901" y="4262586"/>
            <a:ext cx="4534198" cy="4534197"/>
          </a:xfrm>
          <a:custGeom>
            <a:avLst/>
            <a:gdLst/>
            <a:ahLst/>
            <a:cxnLst/>
            <a:rect l="l" t="t" r="r" b="b"/>
            <a:pathLst>
              <a:path w="4534198" h="4534197">
                <a:moveTo>
                  <a:pt x="0" y="0"/>
                </a:moveTo>
                <a:lnTo>
                  <a:pt x="4534198" y="0"/>
                </a:lnTo>
                <a:lnTo>
                  <a:pt x="4534198" y="4534198"/>
                </a:lnTo>
                <a:lnTo>
                  <a:pt x="0" y="4534198"/>
                </a:lnTo>
                <a:lnTo>
                  <a:pt x="0" y="0"/>
                </a:lnTo>
                <a:close/>
              </a:path>
            </a:pathLst>
          </a:custGeom>
          <a:blipFill>
            <a:blip r:embed="rId4"/>
            <a:stretch>
              <a:fillRect/>
            </a:stretch>
          </a:blipFill>
        </p:spPr>
      </p:sp>
      <p:grpSp>
        <p:nvGrpSpPr>
          <p:cNvPr id="17" name="Group 17"/>
          <p:cNvGrpSpPr/>
          <p:nvPr/>
        </p:nvGrpSpPr>
        <p:grpSpPr>
          <a:xfrm rot="0">
            <a:off x="9846618" y="4251572"/>
            <a:ext cx="776585" cy="776585"/>
            <a:chOff x="0" y="0"/>
            <a:chExt cx="1035447" cy="1035447"/>
          </a:xfrm>
        </p:grpSpPr>
        <p:sp>
          <p:nvSpPr>
            <p:cNvPr id="18" name="Freeform 18"/>
            <p:cNvSpPr/>
            <p:nvPr/>
          </p:nvSpPr>
          <p:spPr>
            <a:xfrm>
              <a:off x="19050" y="19050"/>
              <a:ext cx="997331" cy="997331"/>
            </a:xfrm>
            <a:custGeom>
              <a:avLst/>
              <a:gdLst/>
              <a:ahLst/>
              <a:cxnLst/>
              <a:rect l="l" t="t" r="r" b="b"/>
              <a:pathLst>
                <a:path w="997331" h="997331">
                  <a:moveTo>
                    <a:pt x="0" y="498729"/>
                  </a:moveTo>
                  <a:cubicBezTo>
                    <a:pt x="0" y="223266"/>
                    <a:pt x="223266" y="0"/>
                    <a:pt x="498729" y="0"/>
                  </a:cubicBezTo>
                  <a:cubicBezTo>
                    <a:pt x="774192" y="0"/>
                    <a:pt x="997331" y="223266"/>
                    <a:pt x="997331" y="498729"/>
                  </a:cubicBezTo>
                  <a:cubicBezTo>
                    <a:pt x="997331" y="774192"/>
                    <a:pt x="774065" y="997331"/>
                    <a:pt x="498729" y="997331"/>
                  </a:cubicBezTo>
                  <a:cubicBezTo>
                    <a:pt x="223393" y="997331"/>
                    <a:pt x="0" y="774065"/>
                    <a:pt x="0" y="498729"/>
                  </a:cubicBezTo>
                  <a:close/>
                </a:path>
              </a:pathLst>
            </a:custGeom>
            <a:solidFill>
              <a:srgbClr val="F3F3FF"/>
            </a:solidFill>
          </p:spPr>
        </p:sp>
        <p:sp>
          <p:nvSpPr>
            <p:cNvPr id="19" name="Freeform 19"/>
            <p:cNvSpPr/>
            <p:nvPr/>
          </p:nvSpPr>
          <p:spPr>
            <a:xfrm>
              <a:off x="0" y="0"/>
              <a:ext cx="1035431" cy="1035558"/>
            </a:xfrm>
            <a:custGeom>
              <a:avLst/>
              <a:gdLst/>
              <a:ahLst/>
              <a:cxnLst/>
              <a:rect l="l" t="t" r="r" b="b"/>
              <a:pathLst>
                <a:path w="1035431" h="1035558">
                  <a:moveTo>
                    <a:pt x="0" y="517779"/>
                  </a:moveTo>
                  <a:cubicBezTo>
                    <a:pt x="0" y="231775"/>
                    <a:pt x="231775" y="0"/>
                    <a:pt x="517779" y="0"/>
                  </a:cubicBezTo>
                  <a:cubicBezTo>
                    <a:pt x="519684" y="0"/>
                    <a:pt x="521589" y="254"/>
                    <a:pt x="523494" y="889"/>
                  </a:cubicBezTo>
                  <a:lnTo>
                    <a:pt x="517779" y="19050"/>
                  </a:lnTo>
                  <a:lnTo>
                    <a:pt x="517779" y="0"/>
                  </a:lnTo>
                  <a:lnTo>
                    <a:pt x="517779" y="19050"/>
                  </a:lnTo>
                  <a:lnTo>
                    <a:pt x="517779" y="0"/>
                  </a:lnTo>
                  <a:cubicBezTo>
                    <a:pt x="803656" y="0"/>
                    <a:pt x="1035431" y="231775"/>
                    <a:pt x="1035431" y="517779"/>
                  </a:cubicBezTo>
                  <a:cubicBezTo>
                    <a:pt x="1035431" y="522859"/>
                    <a:pt x="1033399" y="527685"/>
                    <a:pt x="1029843" y="531241"/>
                  </a:cubicBezTo>
                  <a:lnTo>
                    <a:pt x="1016381" y="517779"/>
                  </a:lnTo>
                  <a:lnTo>
                    <a:pt x="1035431" y="517779"/>
                  </a:lnTo>
                  <a:cubicBezTo>
                    <a:pt x="1035431" y="803656"/>
                    <a:pt x="803656" y="1035558"/>
                    <a:pt x="517652" y="1035558"/>
                  </a:cubicBezTo>
                  <a:lnTo>
                    <a:pt x="517652" y="1016508"/>
                  </a:lnTo>
                  <a:lnTo>
                    <a:pt x="517652" y="997458"/>
                  </a:lnTo>
                  <a:lnTo>
                    <a:pt x="517652" y="1016508"/>
                  </a:lnTo>
                  <a:lnTo>
                    <a:pt x="517652" y="1035558"/>
                  </a:lnTo>
                  <a:cubicBezTo>
                    <a:pt x="231775" y="1035431"/>
                    <a:pt x="0" y="803656"/>
                    <a:pt x="0" y="517779"/>
                  </a:cubicBezTo>
                  <a:cubicBezTo>
                    <a:pt x="0" y="507238"/>
                    <a:pt x="8509" y="498729"/>
                    <a:pt x="19050" y="498729"/>
                  </a:cubicBezTo>
                  <a:lnTo>
                    <a:pt x="19050" y="517779"/>
                  </a:lnTo>
                  <a:lnTo>
                    <a:pt x="0" y="517779"/>
                  </a:lnTo>
                  <a:moveTo>
                    <a:pt x="38100" y="517779"/>
                  </a:moveTo>
                  <a:cubicBezTo>
                    <a:pt x="38100" y="528320"/>
                    <a:pt x="29591" y="536829"/>
                    <a:pt x="19050" y="536829"/>
                  </a:cubicBezTo>
                  <a:lnTo>
                    <a:pt x="19050" y="517779"/>
                  </a:lnTo>
                  <a:lnTo>
                    <a:pt x="38100" y="517779"/>
                  </a:lnTo>
                  <a:cubicBezTo>
                    <a:pt x="38100" y="782574"/>
                    <a:pt x="252857" y="997331"/>
                    <a:pt x="517779" y="997331"/>
                  </a:cubicBezTo>
                  <a:cubicBezTo>
                    <a:pt x="528320" y="997331"/>
                    <a:pt x="536829" y="1005840"/>
                    <a:pt x="536829" y="1016381"/>
                  </a:cubicBezTo>
                  <a:cubicBezTo>
                    <a:pt x="536829" y="1026922"/>
                    <a:pt x="528320" y="1035431"/>
                    <a:pt x="517779" y="1035431"/>
                  </a:cubicBezTo>
                  <a:cubicBezTo>
                    <a:pt x="507238" y="1035431"/>
                    <a:pt x="498729" y="1026922"/>
                    <a:pt x="498729" y="1016381"/>
                  </a:cubicBezTo>
                  <a:cubicBezTo>
                    <a:pt x="498729" y="1005840"/>
                    <a:pt x="507238" y="997331"/>
                    <a:pt x="517779" y="997331"/>
                  </a:cubicBezTo>
                  <a:cubicBezTo>
                    <a:pt x="782701" y="997331"/>
                    <a:pt x="997458" y="782574"/>
                    <a:pt x="997458" y="517652"/>
                  </a:cubicBezTo>
                  <a:cubicBezTo>
                    <a:pt x="997458" y="512572"/>
                    <a:pt x="999490" y="507746"/>
                    <a:pt x="1003046" y="504190"/>
                  </a:cubicBezTo>
                  <a:lnTo>
                    <a:pt x="1016508" y="517652"/>
                  </a:lnTo>
                  <a:lnTo>
                    <a:pt x="997458" y="517652"/>
                  </a:lnTo>
                  <a:cubicBezTo>
                    <a:pt x="997331" y="252857"/>
                    <a:pt x="782574" y="38100"/>
                    <a:pt x="517779" y="38100"/>
                  </a:cubicBezTo>
                  <a:cubicBezTo>
                    <a:pt x="515874" y="38100"/>
                    <a:pt x="513969" y="37846"/>
                    <a:pt x="512064" y="37211"/>
                  </a:cubicBezTo>
                  <a:lnTo>
                    <a:pt x="517779" y="19050"/>
                  </a:lnTo>
                  <a:lnTo>
                    <a:pt x="517779" y="38100"/>
                  </a:lnTo>
                  <a:cubicBezTo>
                    <a:pt x="252857" y="38100"/>
                    <a:pt x="38100" y="252857"/>
                    <a:pt x="38100" y="517779"/>
                  </a:cubicBezTo>
                  <a:close/>
                </a:path>
              </a:pathLst>
            </a:custGeom>
            <a:solidFill>
              <a:srgbClr val="018CE1"/>
            </a:solidFill>
          </p:spPr>
        </p:sp>
      </p:grpSp>
      <p:sp>
        <p:nvSpPr>
          <p:cNvPr id="20" name="Freeform 20" descr="preencoded.png"/>
          <p:cNvSpPr/>
          <p:nvPr/>
        </p:nvSpPr>
        <p:spPr>
          <a:xfrm>
            <a:off x="10066585" y="4429422"/>
            <a:ext cx="336500" cy="420738"/>
          </a:xfrm>
          <a:custGeom>
            <a:avLst/>
            <a:gdLst/>
            <a:ahLst/>
            <a:cxnLst/>
            <a:rect l="l" t="t" r="r" b="b"/>
            <a:pathLst>
              <a:path w="336500" h="420738">
                <a:moveTo>
                  <a:pt x="0" y="0"/>
                </a:moveTo>
                <a:lnTo>
                  <a:pt x="336500" y="0"/>
                </a:lnTo>
                <a:lnTo>
                  <a:pt x="336500" y="420738"/>
                </a:lnTo>
                <a:lnTo>
                  <a:pt x="0" y="420738"/>
                </a:lnTo>
                <a:lnTo>
                  <a:pt x="0" y="0"/>
                </a:lnTo>
                <a:close/>
              </a:path>
            </a:pathLst>
          </a:custGeom>
          <a:blipFill>
            <a:blip r:embed="rId5"/>
            <a:stretch>
              <a:fillRect t="-272" b="-272"/>
            </a:stretch>
          </a:blipFill>
        </p:spPr>
      </p:sp>
      <p:sp>
        <p:nvSpPr>
          <p:cNvPr id="21" name="TextBox 21"/>
          <p:cNvSpPr txBox="1"/>
          <p:nvPr/>
        </p:nvSpPr>
        <p:spPr>
          <a:xfrm>
            <a:off x="12009536" y="5722144"/>
            <a:ext cx="3520231" cy="458986"/>
          </a:xfrm>
          <a:prstGeom prst="rect">
            <a:avLst/>
          </a:prstGeom>
        </p:spPr>
        <p:txBody>
          <a:bodyPr lIns="0" tIns="0" rIns="0" bIns="0" rtlCol="0" anchor="t">
            <a:spAutoFit/>
          </a:bodyPr>
          <a:lstStyle/>
          <a:p>
            <a:pPr algn="l">
              <a:lnSpc>
                <a:spcPts val="3435"/>
              </a:lnSpc>
            </a:pPr>
            <a:r>
              <a:rPr lang="en-US" sz="2750" b="1">
                <a:solidFill>
                  <a:srgbClr val="00002E"/>
                </a:solidFill>
                <a:latin typeface="Nunito Bold"/>
                <a:ea typeface="Nunito Bold"/>
                <a:cs typeface="Nunito Bold"/>
                <a:sym typeface="Nunito Bold"/>
              </a:rPr>
              <a:t>Rainfall</a:t>
            </a:r>
            <a:endParaRPr lang="en-US" sz="2750" b="1">
              <a:solidFill>
                <a:srgbClr val="00002E"/>
              </a:solidFill>
              <a:latin typeface="Nunito Bold"/>
              <a:ea typeface="Nunito Bold"/>
              <a:cs typeface="Nunito Bold"/>
              <a:sym typeface="Nunito Bold"/>
            </a:endParaRPr>
          </a:p>
        </p:txBody>
      </p:sp>
      <p:sp>
        <p:nvSpPr>
          <p:cNvPr id="22" name="TextBox 22"/>
          <p:cNvSpPr txBox="1"/>
          <p:nvPr/>
        </p:nvSpPr>
        <p:spPr>
          <a:xfrm>
            <a:off x="12009536" y="6265366"/>
            <a:ext cx="5231309" cy="105281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Average precipitation levels and distribution.</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23" name="Freeform 23" descr="preencoded.png"/>
          <p:cNvSpPr/>
          <p:nvPr/>
        </p:nvSpPr>
        <p:spPr>
          <a:xfrm>
            <a:off x="6876901" y="4262586"/>
            <a:ext cx="4534198" cy="4534197"/>
          </a:xfrm>
          <a:custGeom>
            <a:avLst/>
            <a:gdLst/>
            <a:ahLst/>
            <a:cxnLst/>
            <a:rect l="l" t="t" r="r" b="b"/>
            <a:pathLst>
              <a:path w="4534198" h="4534197">
                <a:moveTo>
                  <a:pt x="0" y="0"/>
                </a:moveTo>
                <a:lnTo>
                  <a:pt x="4534198" y="0"/>
                </a:lnTo>
                <a:lnTo>
                  <a:pt x="4534198" y="4534198"/>
                </a:lnTo>
                <a:lnTo>
                  <a:pt x="0" y="4534198"/>
                </a:lnTo>
                <a:lnTo>
                  <a:pt x="0" y="0"/>
                </a:lnTo>
                <a:close/>
              </a:path>
            </a:pathLst>
          </a:custGeom>
          <a:blipFill>
            <a:blip r:embed="rId6"/>
            <a:stretch>
              <a:fillRect/>
            </a:stretch>
          </a:blipFill>
        </p:spPr>
      </p:sp>
      <p:grpSp>
        <p:nvGrpSpPr>
          <p:cNvPr id="24" name="Group 24"/>
          <p:cNvGrpSpPr/>
          <p:nvPr/>
        </p:nvGrpSpPr>
        <p:grpSpPr>
          <a:xfrm rot="0">
            <a:off x="10937676" y="6141392"/>
            <a:ext cx="776585" cy="776585"/>
            <a:chOff x="0" y="0"/>
            <a:chExt cx="1035447" cy="1035447"/>
          </a:xfrm>
        </p:grpSpPr>
        <p:sp>
          <p:nvSpPr>
            <p:cNvPr id="25" name="Freeform 25"/>
            <p:cNvSpPr/>
            <p:nvPr/>
          </p:nvSpPr>
          <p:spPr>
            <a:xfrm>
              <a:off x="19050" y="19050"/>
              <a:ext cx="997331" cy="997331"/>
            </a:xfrm>
            <a:custGeom>
              <a:avLst/>
              <a:gdLst/>
              <a:ahLst/>
              <a:cxnLst/>
              <a:rect l="l" t="t" r="r" b="b"/>
              <a:pathLst>
                <a:path w="997331" h="997331">
                  <a:moveTo>
                    <a:pt x="0" y="498729"/>
                  </a:moveTo>
                  <a:cubicBezTo>
                    <a:pt x="0" y="223266"/>
                    <a:pt x="223266" y="0"/>
                    <a:pt x="498729" y="0"/>
                  </a:cubicBezTo>
                  <a:cubicBezTo>
                    <a:pt x="774192" y="0"/>
                    <a:pt x="997331" y="223266"/>
                    <a:pt x="997331" y="498729"/>
                  </a:cubicBezTo>
                  <a:cubicBezTo>
                    <a:pt x="997331" y="774192"/>
                    <a:pt x="774065" y="997331"/>
                    <a:pt x="498729" y="997331"/>
                  </a:cubicBezTo>
                  <a:cubicBezTo>
                    <a:pt x="223393" y="997331"/>
                    <a:pt x="0" y="774065"/>
                    <a:pt x="0" y="498729"/>
                  </a:cubicBezTo>
                  <a:close/>
                </a:path>
              </a:pathLst>
            </a:custGeom>
            <a:solidFill>
              <a:srgbClr val="F3F3FF"/>
            </a:solidFill>
          </p:spPr>
        </p:sp>
        <p:sp>
          <p:nvSpPr>
            <p:cNvPr id="26" name="Freeform 26"/>
            <p:cNvSpPr/>
            <p:nvPr/>
          </p:nvSpPr>
          <p:spPr>
            <a:xfrm>
              <a:off x="0" y="0"/>
              <a:ext cx="1035431" cy="1035558"/>
            </a:xfrm>
            <a:custGeom>
              <a:avLst/>
              <a:gdLst/>
              <a:ahLst/>
              <a:cxnLst/>
              <a:rect l="l" t="t" r="r" b="b"/>
              <a:pathLst>
                <a:path w="1035431" h="1035558">
                  <a:moveTo>
                    <a:pt x="0" y="517779"/>
                  </a:moveTo>
                  <a:cubicBezTo>
                    <a:pt x="0" y="231775"/>
                    <a:pt x="231775" y="0"/>
                    <a:pt x="517779" y="0"/>
                  </a:cubicBezTo>
                  <a:cubicBezTo>
                    <a:pt x="519684" y="0"/>
                    <a:pt x="521589" y="254"/>
                    <a:pt x="523494" y="889"/>
                  </a:cubicBezTo>
                  <a:lnTo>
                    <a:pt x="517779" y="19050"/>
                  </a:lnTo>
                  <a:lnTo>
                    <a:pt x="517779" y="0"/>
                  </a:lnTo>
                  <a:lnTo>
                    <a:pt x="517779" y="19050"/>
                  </a:lnTo>
                  <a:lnTo>
                    <a:pt x="517779" y="0"/>
                  </a:lnTo>
                  <a:cubicBezTo>
                    <a:pt x="803656" y="0"/>
                    <a:pt x="1035431" y="231775"/>
                    <a:pt x="1035431" y="517779"/>
                  </a:cubicBezTo>
                  <a:cubicBezTo>
                    <a:pt x="1035431" y="522859"/>
                    <a:pt x="1033399" y="527685"/>
                    <a:pt x="1029843" y="531241"/>
                  </a:cubicBezTo>
                  <a:lnTo>
                    <a:pt x="1016381" y="517779"/>
                  </a:lnTo>
                  <a:lnTo>
                    <a:pt x="1035431" y="517779"/>
                  </a:lnTo>
                  <a:cubicBezTo>
                    <a:pt x="1035431" y="803656"/>
                    <a:pt x="803656" y="1035558"/>
                    <a:pt x="517652" y="1035558"/>
                  </a:cubicBezTo>
                  <a:lnTo>
                    <a:pt x="517652" y="1016508"/>
                  </a:lnTo>
                  <a:lnTo>
                    <a:pt x="517652" y="997458"/>
                  </a:lnTo>
                  <a:lnTo>
                    <a:pt x="517652" y="1016508"/>
                  </a:lnTo>
                  <a:lnTo>
                    <a:pt x="517652" y="1035558"/>
                  </a:lnTo>
                  <a:cubicBezTo>
                    <a:pt x="231775" y="1035431"/>
                    <a:pt x="0" y="803656"/>
                    <a:pt x="0" y="517779"/>
                  </a:cubicBezTo>
                  <a:cubicBezTo>
                    <a:pt x="0" y="507238"/>
                    <a:pt x="8509" y="498729"/>
                    <a:pt x="19050" y="498729"/>
                  </a:cubicBezTo>
                  <a:lnTo>
                    <a:pt x="19050" y="517779"/>
                  </a:lnTo>
                  <a:lnTo>
                    <a:pt x="0" y="517779"/>
                  </a:lnTo>
                  <a:moveTo>
                    <a:pt x="38100" y="517779"/>
                  </a:moveTo>
                  <a:cubicBezTo>
                    <a:pt x="38100" y="528320"/>
                    <a:pt x="29591" y="536829"/>
                    <a:pt x="19050" y="536829"/>
                  </a:cubicBezTo>
                  <a:lnTo>
                    <a:pt x="19050" y="517779"/>
                  </a:lnTo>
                  <a:lnTo>
                    <a:pt x="38100" y="517779"/>
                  </a:lnTo>
                  <a:cubicBezTo>
                    <a:pt x="38100" y="782574"/>
                    <a:pt x="252857" y="997331"/>
                    <a:pt x="517779" y="997331"/>
                  </a:cubicBezTo>
                  <a:cubicBezTo>
                    <a:pt x="528320" y="997331"/>
                    <a:pt x="536829" y="1005840"/>
                    <a:pt x="536829" y="1016381"/>
                  </a:cubicBezTo>
                  <a:cubicBezTo>
                    <a:pt x="536829" y="1026922"/>
                    <a:pt x="528320" y="1035431"/>
                    <a:pt x="517779" y="1035431"/>
                  </a:cubicBezTo>
                  <a:cubicBezTo>
                    <a:pt x="507238" y="1035431"/>
                    <a:pt x="498729" y="1026922"/>
                    <a:pt x="498729" y="1016381"/>
                  </a:cubicBezTo>
                  <a:cubicBezTo>
                    <a:pt x="498729" y="1005840"/>
                    <a:pt x="507238" y="997331"/>
                    <a:pt x="517779" y="997331"/>
                  </a:cubicBezTo>
                  <a:cubicBezTo>
                    <a:pt x="782701" y="997331"/>
                    <a:pt x="997458" y="782574"/>
                    <a:pt x="997458" y="517652"/>
                  </a:cubicBezTo>
                  <a:cubicBezTo>
                    <a:pt x="997458" y="512572"/>
                    <a:pt x="999490" y="507746"/>
                    <a:pt x="1003046" y="504190"/>
                  </a:cubicBezTo>
                  <a:lnTo>
                    <a:pt x="1016508" y="517652"/>
                  </a:lnTo>
                  <a:lnTo>
                    <a:pt x="997458" y="517652"/>
                  </a:lnTo>
                  <a:cubicBezTo>
                    <a:pt x="997331" y="252857"/>
                    <a:pt x="782574" y="38100"/>
                    <a:pt x="517779" y="38100"/>
                  </a:cubicBezTo>
                  <a:cubicBezTo>
                    <a:pt x="515874" y="38100"/>
                    <a:pt x="513969" y="37846"/>
                    <a:pt x="512064" y="37211"/>
                  </a:cubicBezTo>
                  <a:lnTo>
                    <a:pt x="517779" y="19050"/>
                  </a:lnTo>
                  <a:lnTo>
                    <a:pt x="517779" y="38100"/>
                  </a:lnTo>
                  <a:cubicBezTo>
                    <a:pt x="252857" y="38100"/>
                    <a:pt x="38100" y="252857"/>
                    <a:pt x="38100" y="517779"/>
                  </a:cubicBezTo>
                  <a:close/>
                </a:path>
              </a:pathLst>
            </a:custGeom>
            <a:solidFill>
              <a:srgbClr val="DA33BF"/>
            </a:solidFill>
          </p:spPr>
        </p:sp>
      </p:grpSp>
      <p:sp>
        <p:nvSpPr>
          <p:cNvPr id="27" name="Freeform 27" descr="preencoded.png"/>
          <p:cNvSpPr/>
          <p:nvPr/>
        </p:nvSpPr>
        <p:spPr>
          <a:xfrm>
            <a:off x="11157645" y="6319242"/>
            <a:ext cx="336500" cy="420738"/>
          </a:xfrm>
          <a:custGeom>
            <a:avLst/>
            <a:gdLst/>
            <a:ahLst/>
            <a:cxnLst/>
            <a:rect l="l" t="t" r="r" b="b"/>
            <a:pathLst>
              <a:path w="336500" h="420738">
                <a:moveTo>
                  <a:pt x="0" y="0"/>
                </a:moveTo>
                <a:lnTo>
                  <a:pt x="336500" y="0"/>
                </a:lnTo>
                <a:lnTo>
                  <a:pt x="336500" y="420738"/>
                </a:lnTo>
                <a:lnTo>
                  <a:pt x="0" y="420738"/>
                </a:lnTo>
                <a:lnTo>
                  <a:pt x="0" y="0"/>
                </a:lnTo>
                <a:close/>
              </a:path>
            </a:pathLst>
          </a:custGeom>
          <a:blipFill>
            <a:blip r:embed="rId7"/>
            <a:stretch>
              <a:fillRect t="-272" b="-272"/>
            </a:stretch>
          </a:blipFill>
        </p:spPr>
      </p:sp>
      <p:sp>
        <p:nvSpPr>
          <p:cNvPr id="28" name="TextBox 28"/>
          <p:cNvSpPr txBox="1"/>
          <p:nvPr/>
        </p:nvSpPr>
        <p:spPr>
          <a:xfrm>
            <a:off x="11710244" y="7747844"/>
            <a:ext cx="3520231" cy="458986"/>
          </a:xfrm>
          <a:prstGeom prst="rect">
            <a:avLst/>
          </a:prstGeom>
        </p:spPr>
        <p:txBody>
          <a:bodyPr lIns="0" tIns="0" rIns="0" bIns="0" rtlCol="0" anchor="t">
            <a:spAutoFit/>
          </a:bodyPr>
          <a:lstStyle/>
          <a:p>
            <a:pPr algn="l">
              <a:lnSpc>
                <a:spcPts val="3435"/>
              </a:lnSpc>
            </a:pPr>
            <a:r>
              <a:rPr lang="en-US" sz="2750" b="1">
                <a:solidFill>
                  <a:srgbClr val="00002E"/>
                </a:solidFill>
                <a:latin typeface="Nunito Bold"/>
                <a:ea typeface="Nunito Bold"/>
                <a:cs typeface="Nunito Bold"/>
                <a:sym typeface="Nunito Bold"/>
              </a:rPr>
              <a:t>Temperature</a:t>
            </a:r>
            <a:endParaRPr lang="en-US" sz="2750" b="1">
              <a:solidFill>
                <a:srgbClr val="00002E"/>
              </a:solidFill>
              <a:latin typeface="Nunito Bold"/>
              <a:ea typeface="Nunito Bold"/>
              <a:cs typeface="Nunito Bold"/>
              <a:sym typeface="Nunito Bold"/>
            </a:endParaRPr>
          </a:p>
        </p:txBody>
      </p:sp>
      <p:sp>
        <p:nvSpPr>
          <p:cNvPr id="29" name="TextBox 29"/>
          <p:cNvSpPr txBox="1"/>
          <p:nvPr/>
        </p:nvSpPr>
        <p:spPr>
          <a:xfrm>
            <a:off x="11710244" y="8291066"/>
            <a:ext cx="5530602" cy="105281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Daily and seasonal temperature fluctuations.</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30" name="Freeform 30" descr="preencoded.png"/>
          <p:cNvSpPr/>
          <p:nvPr/>
        </p:nvSpPr>
        <p:spPr>
          <a:xfrm>
            <a:off x="6876901" y="4262586"/>
            <a:ext cx="4534198" cy="4534197"/>
          </a:xfrm>
          <a:custGeom>
            <a:avLst/>
            <a:gdLst/>
            <a:ahLst/>
            <a:cxnLst/>
            <a:rect l="l" t="t" r="r" b="b"/>
            <a:pathLst>
              <a:path w="4534198" h="4534197">
                <a:moveTo>
                  <a:pt x="0" y="0"/>
                </a:moveTo>
                <a:lnTo>
                  <a:pt x="4534198" y="0"/>
                </a:lnTo>
                <a:lnTo>
                  <a:pt x="4534198" y="4534198"/>
                </a:lnTo>
                <a:lnTo>
                  <a:pt x="0" y="4534198"/>
                </a:lnTo>
                <a:lnTo>
                  <a:pt x="0" y="0"/>
                </a:lnTo>
                <a:close/>
              </a:path>
            </a:pathLst>
          </a:custGeom>
          <a:blipFill>
            <a:blip r:embed="rId8"/>
            <a:stretch>
              <a:fillRect/>
            </a:stretch>
          </a:blipFill>
        </p:spPr>
      </p:sp>
      <p:grpSp>
        <p:nvGrpSpPr>
          <p:cNvPr id="31" name="Group 31"/>
          <p:cNvGrpSpPr/>
          <p:nvPr/>
        </p:nvGrpSpPr>
        <p:grpSpPr>
          <a:xfrm rot="0">
            <a:off x="9846618" y="8031064"/>
            <a:ext cx="776585" cy="776585"/>
            <a:chOff x="0" y="0"/>
            <a:chExt cx="1035447" cy="1035447"/>
          </a:xfrm>
        </p:grpSpPr>
        <p:sp>
          <p:nvSpPr>
            <p:cNvPr id="32" name="Freeform 32"/>
            <p:cNvSpPr/>
            <p:nvPr/>
          </p:nvSpPr>
          <p:spPr>
            <a:xfrm>
              <a:off x="19050" y="19050"/>
              <a:ext cx="997331" cy="997331"/>
            </a:xfrm>
            <a:custGeom>
              <a:avLst/>
              <a:gdLst/>
              <a:ahLst/>
              <a:cxnLst/>
              <a:rect l="l" t="t" r="r" b="b"/>
              <a:pathLst>
                <a:path w="997331" h="997331">
                  <a:moveTo>
                    <a:pt x="0" y="498729"/>
                  </a:moveTo>
                  <a:cubicBezTo>
                    <a:pt x="0" y="223266"/>
                    <a:pt x="223266" y="0"/>
                    <a:pt x="498729" y="0"/>
                  </a:cubicBezTo>
                  <a:cubicBezTo>
                    <a:pt x="774192" y="0"/>
                    <a:pt x="997331" y="223266"/>
                    <a:pt x="997331" y="498729"/>
                  </a:cubicBezTo>
                  <a:cubicBezTo>
                    <a:pt x="997331" y="774192"/>
                    <a:pt x="774065" y="997331"/>
                    <a:pt x="498729" y="997331"/>
                  </a:cubicBezTo>
                  <a:cubicBezTo>
                    <a:pt x="223393" y="997331"/>
                    <a:pt x="0" y="774065"/>
                    <a:pt x="0" y="498729"/>
                  </a:cubicBezTo>
                  <a:close/>
                </a:path>
              </a:pathLst>
            </a:custGeom>
            <a:solidFill>
              <a:srgbClr val="F3F3FF"/>
            </a:solidFill>
          </p:spPr>
        </p:sp>
        <p:sp>
          <p:nvSpPr>
            <p:cNvPr id="33" name="Freeform 33"/>
            <p:cNvSpPr/>
            <p:nvPr/>
          </p:nvSpPr>
          <p:spPr>
            <a:xfrm>
              <a:off x="0" y="0"/>
              <a:ext cx="1035431" cy="1035558"/>
            </a:xfrm>
            <a:custGeom>
              <a:avLst/>
              <a:gdLst/>
              <a:ahLst/>
              <a:cxnLst/>
              <a:rect l="l" t="t" r="r" b="b"/>
              <a:pathLst>
                <a:path w="1035431" h="1035558">
                  <a:moveTo>
                    <a:pt x="0" y="517779"/>
                  </a:moveTo>
                  <a:cubicBezTo>
                    <a:pt x="0" y="231775"/>
                    <a:pt x="231775" y="0"/>
                    <a:pt x="517779" y="0"/>
                  </a:cubicBezTo>
                  <a:cubicBezTo>
                    <a:pt x="519684" y="0"/>
                    <a:pt x="521589" y="254"/>
                    <a:pt x="523494" y="889"/>
                  </a:cubicBezTo>
                  <a:lnTo>
                    <a:pt x="517779" y="19050"/>
                  </a:lnTo>
                  <a:lnTo>
                    <a:pt x="517779" y="0"/>
                  </a:lnTo>
                  <a:lnTo>
                    <a:pt x="517779" y="19050"/>
                  </a:lnTo>
                  <a:lnTo>
                    <a:pt x="517779" y="0"/>
                  </a:lnTo>
                  <a:cubicBezTo>
                    <a:pt x="803656" y="0"/>
                    <a:pt x="1035431" y="231775"/>
                    <a:pt x="1035431" y="517779"/>
                  </a:cubicBezTo>
                  <a:cubicBezTo>
                    <a:pt x="1035431" y="522859"/>
                    <a:pt x="1033399" y="527685"/>
                    <a:pt x="1029843" y="531241"/>
                  </a:cubicBezTo>
                  <a:lnTo>
                    <a:pt x="1016381" y="517779"/>
                  </a:lnTo>
                  <a:lnTo>
                    <a:pt x="1035431" y="517779"/>
                  </a:lnTo>
                  <a:cubicBezTo>
                    <a:pt x="1035431" y="803656"/>
                    <a:pt x="803656" y="1035558"/>
                    <a:pt x="517652" y="1035558"/>
                  </a:cubicBezTo>
                  <a:lnTo>
                    <a:pt x="517652" y="1016508"/>
                  </a:lnTo>
                  <a:lnTo>
                    <a:pt x="517652" y="997458"/>
                  </a:lnTo>
                  <a:lnTo>
                    <a:pt x="517652" y="1016508"/>
                  </a:lnTo>
                  <a:lnTo>
                    <a:pt x="517652" y="1035558"/>
                  </a:lnTo>
                  <a:cubicBezTo>
                    <a:pt x="231775" y="1035431"/>
                    <a:pt x="0" y="803656"/>
                    <a:pt x="0" y="517779"/>
                  </a:cubicBezTo>
                  <a:cubicBezTo>
                    <a:pt x="0" y="507238"/>
                    <a:pt x="8509" y="498729"/>
                    <a:pt x="19050" y="498729"/>
                  </a:cubicBezTo>
                  <a:lnTo>
                    <a:pt x="19050" y="517779"/>
                  </a:lnTo>
                  <a:lnTo>
                    <a:pt x="0" y="517779"/>
                  </a:lnTo>
                  <a:moveTo>
                    <a:pt x="38100" y="517779"/>
                  </a:moveTo>
                  <a:cubicBezTo>
                    <a:pt x="38100" y="528320"/>
                    <a:pt x="29591" y="536829"/>
                    <a:pt x="19050" y="536829"/>
                  </a:cubicBezTo>
                  <a:lnTo>
                    <a:pt x="19050" y="517779"/>
                  </a:lnTo>
                  <a:lnTo>
                    <a:pt x="38100" y="517779"/>
                  </a:lnTo>
                  <a:cubicBezTo>
                    <a:pt x="38100" y="782574"/>
                    <a:pt x="252857" y="997331"/>
                    <a:pt x="517779" y="997331"/>
                  </a:cubicBezTo>
                  <a:cubicBezTo>
                    <a:pt x="528320" y="997331"/>
                    <a:pt x="536829" y="1005840"/>
                    <a:pt x="536829" y="1016381"/>
                  </a:cubicBezTo>
                  <a:cubicBezTo>
                    <a:pt x="536829" y="1026922"/>
                    <a:pt x="528320" y="1035431"/>
                    <a:pt x="517779" y="1035431"/>
                  </a:cubicBezTo>
                  <a:cubicBezTo>
                    <a:pt x="507238" y="1035431"/>
                    <a:pt x="498729" y="1026922"/>
                    <a:pt x="498729" y="1016381"/>
                  </a:cubicBezTo>
                  <a:cubicBezTo>
                    <a:pt x="498729" y="1005840"/>
                    <a:pt x="507238" y="997331"/>
                    <a:pt x="517779" y="997331"/>
                  </a:cubicBezTo>
                  <a:cubicBezTo>
                    <a:pt x="782701" y="997331"/>
                    <a:pt x="997458" y="782574"/>
                    <a:pt x="997458" y="517652"/>
                  </a:cubicBezTo>
                  <a:cubicBezTo>
                    <a:pt x="997458" y="512572"/>
                    <a:pt x="999490" y="507746"/>
                    <a:pt x="1003046" y="504190"/>
                  </a:cubicBezTo>
                  <a:lnTo>
                    <a:pt x="1016508" y="517652"/>
                  </a:lnTo>
                  <a:lnTo>
                    <a:pt x="997458" y="517652"/>
                  </a:lnTo>
                  <a:cubicBezTo>
                    <a:pt x="997331" y="252857"/>
                    <a:pt x="782574" y="38100"/>
                    <a:pt x="517779" y="38100"/>
                  </a:cubicBezTo>
                  <a:cubicBezTo>
                    <a:pt x="515874" y="38100"/>
                    <a:pt x="513969" y="37846"/>
                    <a:pt x="512064" y="37211"/>
                  </a:cubicBezTo>
                  <a:lnTo>
                    <a:pt x="517779" y="19050"/>
                  </a:lnTo>
                  <a:lnTo>
                    <a:pt x="517779" y="38100"/>
                  </a:lnTo>
                  <a:cubicBezTo>
                    <a:pt x="252857" y="38100"/>
                    <a:pt x="38100" y="252857"/>
                    <a:pt x="38100" y="517779"/>
                  </a:cubicBezTo>
                  <a:close/>
                </a:path>
              </a:pathLst>
            </a:custGeom>
            <a:solidFill>
              <a:srgbClr val="2D4DF2"/>
            </a:solidFill>
          </p:spPr>
        </p:sp>
      </p:grpSp>
      <p:sp>
        <p:nvSpPr>
          <p:cNvPr id="34" name="Freeform 34" descr="preencoded.png"/>
          <p:cNvSpPr/>
          <p:nvPr/>
        </p:nvSpPr>
        <p:spPr>
          <a:xfrm>
            <a:off x="10066585" y="8208912"/>
            <a:ext cx="336500" cy="420738"/>
          </a:xfrm>
          <a:custGeom>
            <a:avLst/>
            <a:gdLst/>
            <a:ahLst/>
            <a:cxnLst/>
            <a:rect l="l" t="t" r="r" b="b"/>
            <a:pathLst>
              <a:path w="336500" h="420738">
                <a:moveTo>
                  <a:pt x="0" y="0"/>
                </a:moveTo>
                <a:lnTo>
                  <a:pt x="336500" y="0"/>
                </a:lnTo>
                <a:lnTo>
                  <a:pt x="336500" y="420738"/>
                </a:lnTo>
                <a:lnTo>
                  <a:pt x="0" y="420738"/>
                </a:lnTo>
                <a:lnTo>
                  <a:pt x="0" y="0"/>
                </a:lnTo>
                <a:close/>
              </a:path>
            </a:pathLst>
          </a:custGeom>
          <a:blipFill>
            <a:blip r:embed="rId9"/>
            <a:stretch>
              <a:fillRect t="-272" b="-272"/>
            </a:stretch>
          </a:blipFill>
        </p:spPr>
      </p:sp>
      <p:sp>
        <p:nvSpPr>
          <p:cNvPr id="35" name="TextBox 35"/>
          <p:cNvSpPr txBox="1"/>
          <p:nvPr/>
        </p:nvSpPr>
        <p:spPr>
          <a:xfrm>
            <a:off x="3057525" y="7747844"/>
            <a:ext cx="3520231" cy="458986"/>
          </a:xfrm>
          <a:prstGeom prst="rect">
            <a:avLst/>
          </a:prstGeom>
        </p:spPr>
        <p:txBody>
          <a:bodyPr lIns="0" tIns="0" rIns="0" bIns="0" rtlCol="0" anchor="t">
            <a:spAutoFit/>
          </a:bodyPr>
          <a:lstStyle/>
          <a:p>
            <a:pPr algn="r">
              <a:lnSpc>
                <a:spcPts val="3435"/>
              </a:lnSpc>
            </a:pPr>
            <a:r>
              <a:rPr lang="en-US" sz="2750" b="1">
                <a:solidFill>
                  <a:srgbClr val="00002E"/>
                </a:solidFill>
                <a:latin typeface="Nunito Bold"/>
                <a:ea typeface="Nunito Bold"/>
                <a:cs typeface="Nunito Bold"/>
                <a:sym typeface="Nunito Bold"/>
              </a:rPr>
              <a:t>Humidity</a:t>
            </a:r>
            <a:endParaRPr lang="en-US" sz="2750" b="1">
              <a:solidFill>
                <a:srgbClr val="00002E"/>
              </a:solidFill>
              <a:latin typeface="Nunito Bold"/>
              <a:ea typeface="Nunito Bold"/>
              <a:cs typeface="Nunito Bold"/>
              <a:sym typeface="Nunito Bold"/>
            </a:endParaRPr>
          </a:p>
        </p:txBody>
      </p:sp>
      <p:sp>
        <p:nvSpPr>
          <p:cNvPr id="36" name="TextBox 36"/>
          <p:cNvSpPr txBox="1"/>
          <p:nvPr/>
        </p:nvSpPr>
        <p:spPr>
          <a:xfrm>
            <a:off x="1047155" y="8291066"/>
            <a:ext cx="5530602" cy="1052810"/>
          </a:xfrm>
          <a:prstGeom prst="rect">
            <a:avLst/>
          </a:prstGeom>
        </p:spPr>
        <p:txBody>
          <a:bodyPr lIns="0" tIns="0" rIns="0" bIns="0" rtlCol="0" anchor="t">
            <a:spAutoFit/>
          </a:bodyPr>
          <a:lstStyle/>
          <a:p>
            <a:pPr algn="r">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Moisture content in the air affecting plant health.</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37" name="Freeform 37" descr="preencoded.png"/>
          <p:cNvSpPr/>
          <p:nvPr/>
        </p:nvSpPr>
        <p:spPr>
          <a:xfrm>
            <a:off x="6876901" y="4262586"/>
            <a:ext cx="4534198" cy="4534197"/>
          </a:xfrm>
          <a:custGeom>
            <a:avLst/>
            <a:gdLst/>
            <a:ahLst/>
            <a:cxnLst/>
            <a:rect l="l" t="t" r="r" b="b"/>
            <a:pathLst>
              <a:path w="4534198" h="4534197">
                <a:moveTo>
                  <a:pt x="0" y="0"/>
                </a:moveTo>
                <a:lnTo>
                  <a:pt x="4534198" y="0"/>
                </a:lnTo>
                <a:lnTo>
                  <a:pt x="4534198" y="4534198"/>
                </a:lnTo>
                <a:lnTo>
                  <a:pt x="0" y="4534198"/>
                </a:lnTo>
                <a:lnTo>
                  <a:pt x="0" y="0"/>
                </a:lnTo>
                <a:close/>
              </a:path>
            </a:pathLst>
          </a:custGeom>
          <a:blipFill>
            <a:blip r:embed="rId10"/>
            <a:stretch>
              <a:fillRect/>
            </a:stretch>
          </a:blipFill>
        </p:spPr>
      </p:sp>
      <p:grpSp>
        <p:nvGrpSpPr>
          <p:cNvPr id="38" name="Group 38"/>
          <p:cNvGrpSpPr/>
          <p:nvPr/>
        </p:nvGrpSpPr>
        <p:grpSpPr>
          <a:xfrm rot="0">
            <a:off x="7664649" y="8031064"/>
            <a:ext cx="776585" cy="776585"/>
            <a:chOff x="0" y="0"/>
            <a:chExt cx="1035447" cy="1035447"/>
          </a:xfrm>
        </p:grpSpPr>
        <p:sp>
          <p:nvSpPr>
            <p:cNvPr id="39" name="Freeform 39"/>
            <p:cNvSpPr/>
            <p:nvPr/>
          </p:nvSpPr>
          <p:spPr>
            <a:xfrm>
              <a:off x="19050" y="19050"/>
              <a:ext cx="997331" cy="997331"/>
            </a:xfrm>
            <a:custGeom>
              <a:avLst/>
              <a:gdLst/>
              <a:ahLst/>
              <a:cxnLst/>
              <a:rect l="l" t="t" r="r" b="b"/>
              <a:pathLst>
                <a:path w="997331" h="997331">
                  <a:moveTo>
                    <a:pt x="0" y="498729"/>
                  </a:moveTo>
                  <a:cubicBezTo>
                    <a:pt x="0" y="223266"/>
                    <a:pt x="223266" y="0"/>
                    <a:pt x="498729" y="0"/>
                  </a:cubicBezTo>
                  <a:cubicBezTo>
                    <a:pt x="774192" y="0"/>
                    <a:pt x="997331" y="223266"/>
                    <a:pt x="997331" y="498729"/>
                  </a:cubicBezTo>
                  <a:cubicBezTo>
                    <a:pt x="997331" y="774192"/>
                    <a:pt x="774065" y="997331"/>
                    <a:pt x="498729" y="997331"/>
                  </a:cubicBezTo>
                  <a:cubicBezTo>
                    <a:pt x="223393" y="997331"/>
                    <a:pt x="0" y="774065"/>
                    <a:pt x="0" y="498729"/>
                  </a:cubicBezTo>
                  <a:close/>
                </a:path>
              </a:pathLst>
            </a:custGeom>
            <a:solidFill>
              <a:srgbClr val="F3F3FF"/>
            </a:solidFill>
          </p:spPr>
        </p:sp>
        <p:sp>
          <p:nvSpPr>
            <p:cNvPr id="40" name="Freeform 40"/>
            <p:cNvSpPr/>
            <p:nvPr/>
          </p:nvSpPr>
          <p:spPr>
            <a:xfrm>
              <a:off x="0" y="0"/>
              <a:ext cx="1035431" cy="1035558"/>
            </a:xfrm>
            <a:custGeom>
              <a:avLst/>
              <a:gdLst/>
              <a:ahLst/>
              <a:cxnLst/>
              <a:rect l="l" t="t" r="r" b="b"/>
              <a:pathLst>
                <a:path w="1035431" h="1035558">
                  <a:moveTo>
                    <a:pt x="0" y="517779"/>
                  </a:moveTo>
                  <a:cubicBezTo>
                    <a:pt x="0" y="231775"/>
                    <a:pt x="231775" y="0"/>
                    <a:pt x="517779" y="0"/>
                  </a:cubicBezTo>
                  <a:cubicBezTo>
                    <a:pt x="519684" y="0"/>
                    <a:pt x="521589" y="254"/>
                    <a:pt x="523494" y="889"/>
                  </a:cubicBezTo>
                  <a:lnTo>
                    <a:pt x="517779" y="19050"/>
                  </a:lnTo>
                  <a:lnTo>
                    <a:pt x="517779" y="0"/>
                  </a:lnTo>
                  <a:lnTo>
                    <a:pt x="517779" y="19050"/>
                  </a:lnTo>
                  <a:lnTo>
                    <a:pt x="517779" y="0"/>
                  </a:lnTo>
                  <a:cubicBezTo>
                    <a:pt x="803656" y="0"/>
                    <a:pt x="1035431" y="231775"/>
                    <a:pt x="1035431" y="517779"/>
                  </a:cubicBezTo>
                  <a:cubicBezTo>
                    <a:pt x="1035431" y="522859"/>
                    <a:pt x="1033399" y="527685"/>
                    <a:pt x="1029843" y="531241"/>
                  </a:cubicBezTo>
                  <a:lnTo>
                    <a:pt x="1016381" y="517779"/>
                  </a:lnTo>
                  <a:lnTo>
                    <a:pt x="1035431" y="517779"/>
                  </a:lnTo>
                  <a:cubicBezTo>
                    <a:pt x="1035431" y="803656"/>
                    <a:pt x="803656" y="1035558"/>
                    <a:pt x="517652" y="1035558"/>
                  </a:cubicBezTo>
                  <a:lnTo>
                    <a:pt x="517652" y="1016508"/>
                  </a:lnTo>
                  <a:lnTo>
                    <a:pt x="517652" y="997458"/>
                  </a:lnTo>
                  <a:lnTo>
                    <a:pt x="517652" y="1016508"/>
                  </a:lnTo>
                  <a:lnTo>
                    <a:pt x="517652" y="1035558"/>
                  </a:lnTo>
                  <a:cubicBezTo>
                    <a:pt x="231775" y="1035431"/>
                    <a:pt x="0" y="803656"/>
                    <a:pt x="0" y="517779"/>
                  </a:cubicBezTo>
                  <a:cubicBezTo>
                    <a:pt x="0" y="507238"/>
                    <a:pt x="8509" y="498729"/>
                    <a:pt x="19050" y="498729"/>
                  </a:cubicBezTo>
                  <a:lnTo>
                    <a:pt x="19050" y="517779"/>
                  </a:lnTo>
                  <a:lnTo>
                    <a:pt x="0" y="517779"/>
                  </a:lnTo>
                  <a:moveTo>
                    <a:pt x="38100" y="517779"/>
                  </a:moveTo>
                  <a:cubicBezTo>
                    <a:pt x="38100" y="528320"/>
                    <a:pt x="29591" y="536829"/>
                    <a:pt x="19050" y="536829"/>
                  </a:cubicBezTo>
                  <a:lnTo>
                    <a:pt x="19050" y="517779"/>
                  </a:lnTo>
                  <a:lnTo>
                    <a:pt x="38100" y="517779"/>
                  </a:lnTo>
                  <a:cubicBezTo>
                    <a:pt x="38100" y="782574"/>
                    <a:pt x="252857" y="997331"/>
                    <a:pt x="517779" y="997331"/>
                  </a:cubicBezTo>
                  <a:cubicBezTo>
                    <a:pt x="528320" y="997331"/>
                    <a:pt x="536829" y="1005840"/>
                    <a:pt x="536829" y="1016381"/>
                  </a:cubicBezTo>
                  <a:cubicBezTo>
                    <a:pt x="536829" y="1026922"/>
                    <a:pt x="528320" y="1035431"/>
                    <a:pt x="517779" y="1035431"/>
                  </a:cubicBezTo>
                  <a:cubicBezTo>
                    <a:pt x="507238" y="1035431"/>
                    <a:pt x="498729" y="1026922"/>
                    <a:pt x="498729" y="1016381"/>
                  </a:cubicBezTo>
                  <a:cubicBezTo>
                    <a:pt x="498729" y="1005840"/>
                    <a:pt x="507238" y="997331"/>
                    <a:pt x="517779" y="997331"/>
                  </a:cubicBezTo>
                  <a:cubicBezTo>
                    <a:pt x="782701" y="997331"/>
                    <a:pt x="997458" y="782574"/>
                    <a:pt x="997458" y="517652"/>
                  </a:cubicBezTo>
                  <a:cubicBezTo>
                    <a:pt x="997458" y="512572"/>
                    <a:pt x="999490" y="507746"/>
                    <a:pt x="1003046" y="504190"/>
                  </a:cubicBezTo>
                  <a:lnTo>
                    <a:pt x="1016508" y="517652"/>
                  </a:lnTo>
                  <a:lnTo>
                    <a:pt x="997458" y="517652"/>
                  </a:lnTo>
                  <a:cubicBezTo>
                    <a:pt x="997331" y="252857"/>
                    <a:pt x="782574" y="38100"/>
                    <a:pt x="517779" y="38100"/>
                  </a:cubicBezTo>
                  <a:cubicBezTo>
                    <a:pt x="515874" y="38100"/>
                    <a:pt x="513969" y="37846"/>
                    <a:pt x="512064" y="37211"/>
                  </a:cubicBezTo>
                  <a:lnTo>
                    <a:pt x="517779" y="19050"/>
                  </a:lnTo>
                  <a:lnTo>
                    <a:pt x="517779" y="38100"/>
                  </a:lnTo>
                  <a:cubicBezTo>
                    <a:pt x="252857" y="38100"/>
                    <a:pt x="38100" y="252857"/>
                    <a:pt x="38100" y="517779"/>
                  </a:cubicBezTo>
                  <a:close/>
                </a:path>
              </a:pathLst>
            </a:custGeom>
            <a:solidFill>
              <a:srgbClr val="018CE1"/>
            </a:solidFill>
          </p:spPr>
        </p:sp>
      </p:grpSp>
      <p:sp>
        <p:nvSpPr>
          <p:cNvPr id="41" name="Freeform 41" descr="preencoded.png"/>
          <p:cNvSpPr/>
          <p:nvPr/>
        </p:nvSpPr>
        <p:spPr>
          <a:xfrm>
            <a:off x="7884616" y="8208912"/>
            <a:ext cx="336500" cy="420738"/>
          </a:xfrm>
          <a:custGeom>
            <a:avLst/>
            <a:gdLst/>
            <a:ahLst/>
            <a:cxnLst/>
            <a:rect l="l" t="t" r="r" b="b"/>
            <a:pathLst>
              <a:path w="336500" h="420738">
                <a:moveTo>
                  <a:pt x="0" y="0"/>
                </a:moveTo>
                <a:lnTo>
                  <a:pt x="336500" y="0"/>
                </a:lnTo>
                <a:lnTo>
                  <a:pt x="336500" y="420738"/>
                </a:lnTo>
                <a:lnTo>
                  <a:pt x="0" y="420738"/>
                </a:lnTo>
                <a:lnTo>
                  <a:pt x="0" y="0"/>
                </a:lnTo>
                <a:close/>
              </a:path>
            </a:pathLst>
          </a:custGeom>
          <a:blipFill>
            <a:blip r:embed="rId11"/>
            <a:stretch>
              <a:fillRect t="-272" b="-272"/>
            </a:stretch>
          </a:blipFill>
        </p:spPr>
      </p:sp>
      <p:sp>
        <p:nvSpPr>
          <p:cNvPr id="42" name="TextBox 42"/>
          <p:cNvSpPr txBox="1"/>
          <p:nvPr/>
        </p:nvSpPr>
        <p:spPr>
          <a:xfrm>
            <a:off x="2758231" y="5722144"/>
            <a:ext cx="3520231" cy="458986"/>
          </a:xfrm>
          <a:prstGeom prst="rect">
            <a:avLst/>
          </a:prstGeom>
        </p:spPr>
        <p:txBody>
          <a:bodyPr lIns="0" tIns="0" rIns="0" bIns="0" rtlCol="0" anchor="t">
            <a:spAutoFit/>
          </a:bodyPr>
          <a:lstStyle/>
          <a:p>
            <a:pPr algn="r">
              <a:lnSpc>
                <a:spcPts val="3435"/>
              </a:lnSpc>
            </a:pPr>
            <a:r>
              <a:rPr lang="en-US" sz="2750" b="1">
                <a:solidFill>
                  <a:srgbClr val="00002E"/>
                </a:solidFill>
                <a:latin typeface="Nunito Bold"/>
                <a:ea typeface="Nunito Bold"/>
                <a:cs typeface="Nunito Bold"/>
                <a:sym typeface="Nunito Bold"/>
              </a:rPr>
              <a:t>Soil Type</a:t>
            </a:r>
            <a:endParaRPr lang="en-US" sz="2750" b="1">
              <a:solidFill>
                <a:srgbClr val="00002E"/>
              </a:solidFill>
              <a:latin typeface="Nunito Bold"/>
              <a:ea typeface="Nunito Bold"/>
              <a:cs typeface="Nunito Bold"/>
              <a:sym typeface="Nunito Bold"/>
            </a:endParaRPr>
          </a:p>
        </p:txBody>
      </p:sp>
      <p:sp>
        <p:nvSpPr>
          <p:cNvPr id="43" name="TextBox 43"/>
          <p:cNvSpPr txBox="1"/>
          <p:nvPr/>
        </p:nvSpPr>
        <p:spPr>
          <a:xfrm>
            <a:off x="1047155" y="6265366"/>
            <a:ext cx="5231309" cy="1052810"/>
          </a:xfrm>
          <a:prstGeom prst="rect">
            <a:avLst/>
          </a:prstGeom>
        </p:spPr>
        <p:txBody>
          <a:bodyPr lIns="0" tIns="0" rIns="0" bIns="0" rtlCol="0" anchor="t">
            <a:spAutoFit/>
          </a:bodyPr>
          <a:lstStyle/>
          <a:p>
            <a:pPr algn="r">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Texture, composition, and nutrient content of the soil.</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44" name="Freeform 44" descr="preencoded.png"/>
          <p:cNvSpPr/>
          <p:nvPr/>
        </p:nvSpPr>
        <p:spPr>
          <a:xfrm>
            <a:off x="6876901" y="4262586"/>
            <a:ext cx="4534198" cy="4534197"/>
          </a:xfrm>
          <a:custGeom>
            <a:avLst/>
            <a:gdLst/>
            <a:ahLst/>
            <a:cxnLst/>
            <a:rect l="l" t="t" r="r" b="b"/>
            <a:pathLst>
              <a:path w="4534198" h="4534197">
                <a:moveTo>
                  <a:pt x="0" y="0"/>
                </a:moveTo>
                <a:lnTo>
                  <a:pt x="4534198" y="0"/>
                </a:lnTo>
                <a:lnTo>
                  <a:pt x="4534198" y="4534198"/>
                </a:lnTo>
                <a:lnTo>
                  <a:pt x="0" y="4534198"/>
                </a:lnTo>
                <a:lnTo>
                  <a:pt x="0" y="0"/>
                </a:lnTo>
                <a:close/>
              </a:path>
            </a:pathLst>
          </a:custGeom>
          <a:blipFill>
            <a:blip r:embed="rId12"/>
            <a:stretch>
              <a:fillRect/>
            </a:stretch>
          </a:blipFill>
        </p:spPr>
      </p:sp>
      <p:grpSp>
        <p:nvGrpSpPr>
          <p:cNvPr id="45" name="Group 45"/>
          <p:cNvGrpSpPr/>
          <p:nvPr/>
        </p:nvGrpSpPr>
        <p:grpSpPr>
          <a:xfrm rot="0">
            <a:off x="6573590" y="6141392"/>
            <a:ext cx="776585" cy="776585"/>
            <a:chOff x="0" y="0"/>
            <a:chExt cx="1035447" cy="1035447"/>
          </a:xfrm>
        </p:grpSpPr>
        <p:sp>
          <p:nvSpPr>
            <p:cNvPr id="46" name="Freeform 46"/>
            <p:cNvSpPr/>
            <p:nvPr/>
          </p:nvSpPr>
          <p:spPr>
            <a:xfrm>
              <a:off x="19050" y="19050"/>
              <a:ext cx="997331" cy="997331"/>
            </a:xfrm>
            <a:custGeom>
              <a:avLst/>
              <a:gdLst/>
              <a:ahLst/>
              <a:cxnLst/>
              <a:rect l="l" t="t" r="r" b="b"/>
              <a:pathLst>
                <a:path w="997331" h="997331">
                  <a:moveTo>
                    <a:pt x="0" y="498729"/>
                  </a:moveTo>
                  <a:cubicBezTo>
                    <a:pt x="0" y="223266"/>
                    <a:pt x="223266" y="0"/>
                    <a:pt x="498729" y="0"/>
                  </a:cubicBezTo>
                  <a:cubicBezTo>
                    <a:pt x="774192" y="0"/>
                    <a:pt x="997331" y="223266"/>
                    <a:pt x="997331" y="498729"/>
                  </a:cubicBezTo>
                  <a:cubicBezTo>
                    <a:pt x="997331" y="774192"/>
                    <a:pt x="774065" y="997331"/>
                    <a:pt x="498729" y="997331"/>
                  </a:cubicBezTo>
                  <a:cubicBezTo>
                    <a:pt x="223393" y="997331"/>
                    <a:pt x="0" y="774065"/>
                    <a:pt x="0" y="498729"/>
                  </a:cubicBezTo>
                  <a:close/>
                </a:path>
              </a:pathLst>
            </a:custGeom>
            <a:solidFill>
              <a:srgbClr val="F3F3FF"/>
            </a:solidFill>
          </p:spPr>
        </p:sp>
        <p:sp>
          <p:nvSpPr>
            <p:cNvPr id="47" name="Freeform 47"/>
            <p:cNvSpPr/>
            <p:nvPr/>
          </p:nvSpPr>
          <p:spPr>
            <a:xfrm>
              <a:off x="0" y="0"/>
              <a:ext cx="1035431" cy="1035558"/>
            </a:xfrm>
            <a:custGeom>
              <a:avLst/>
              <a:gdLst/>
              <a:ahLst/>
              <a:cxnLst/>
              <a:rect l="l" t="t" r="r" b="b"/>
              <a:pathLst>
                <a:path w="1035431" h="1035558">
                  <a:moveTo>
                    <a:pt x="0" y="517779"/>
                  </a:moveTo>
                  <a:cubicBezTo>
                    <a:pt x="0" y="231775"/>
                    <a:pt x="231775" y="0"/>
                    <a:pt x="517779" y="0"/>
                  </a:cubicBezTo>
                  <a:cubicBezTo>
                    <a:pt x="519684" y="0"/>
                    <a:pt x="521589" y="254"/>
                    <a:pt x="523494" y="889"/>
                  </a:cubicBezTo>
                  <a:lnTo>
                    <a:pt x="517779" y="19050"/>
                  </a:lnTo>
                  <a:lnTo>
                    <a:pt x="517779" y="0"/>
                  </a:lnTo>
                  <a:lnTo>
                    <a:pt x="517779" y="19050"/>
                  </a:lnTo>
                  <a:lnTo>
                    <a:pt x="517779" y="0"/>
                  </a:lnTo>
                  <a:cubicBezTo>
                    <a:pt x="803656" y="0"/>
                    <a:pt x="1035431" y="231775"/>
                    <a:pt x="1035431" y="517779"/>
                  </a:cubicBezTo>
                  <a:cubicBezTo>
                    <a:pt x="1035431" y="522859"/>
                    <a:pt x="1033399" y="527685"/>
                    <a:pt x="1029843" y="531241"/>
                  </a:cubicBezTo>
                  <a:lnTo>
                    <a:pt x="1016381" y="517779"/>
                  </a:lnTo>
                  <a:lnTo>
                    <a:pt x="1035431" y="517779"/>
                  </a:lnTo>
                  <a:cubicBezTo>
                    <a:pt x="1035431" y="803656"/>
                    <a:pt x="803656" y="1035558"/>
                    <a:pt x="517652" y="1035558"/>
                  </a:cubicBezTo>
                  <a:lnTo>
                    <a:pt x="517652" y="1016508"/>
                  </a:lnTo>
                  <a:lnTo>
                    <a:pt x="517652" y="997458"/>
                  </a:lnTo>
                  <a:lnTo>
                    <a:pt x="517652" y="1016508"/>
                  </a:lnTo>
                  <a:lnTo>
                    <a:pt x="517652" y="1035558"/>
                  </a:lnTo>
                  <a:cubicBezTo>
                    <a:pt x="231775" y="1035431"/>
                    <a:pt x="0" y="803656"/>
                    <a:pt x="0" y="517779"/>
                  </a:cubicBezTo>
                  <a:cubicBezTo>
                    <a:pt x="0" y="507238"/>
                    <a:pt x="8509" y="498729"/>
                    <a:pt x="19050" y="498729"/>
                  </a:cubicBezTo>
                  <a:lnTo>
                    <a:pt x="19050" y="517779"/>
                  </a:lnTo>
                  <a:lnTo>
                    <a:pt x="0" y="517779"/>
                  </a:lnTo>
                  <a:moveTo>
                    <a:pt x="38100" y="517779"/>
                  </a:moveTo>
                  <a:cubicBezTo>
                    <a:pt x="38100" y="528320"/>
                    <a:pt x="29591" y="536829"/>
                    <a:pt x="19050" y="536829"/>
                  </a:cubicBezTo>
                  <a:lnTo>
                    <a:pt x="19050" y="517779"/>
                  </a:lnTo>
                  <a:lnTo>
                    <a:pt x="38100" y="517779"/>
                  </a:lnTo>
                  <a:cubicBezTo>
                    <a:pt x="38100" y="782574"/>
                    <a:pt x="252857" y="997331"/>
                    <a:pt x="517779" y="997331"/>
                  </a:cubicBezTo>
                  <a:cubicBezTo>
                    <a:pt x="528320" y="997331"/>
                    <a:pt x="536829" y="1005840"/>
                    <a:pt x="536829" y="1016381"/>
                  </a:cubicBezTo>
                  <a:cubicBezTo>
                    <a:pt x="536829" y="1026922"/>
                    <a:pt x="528320" y="1035431"/>
                    <a:pt x="517779" y="1035431"/>
                  </a:cubicBezTo>
                  <a:cubicBezTo>
                    <a:pt x="507238" y="1035431"/>
                    <a:pt x="498729" y="1026922"/>
                    <a:pt x="498729" y="1016381"/>
                  </a:cubicBezTo>
                  <a:cubicBezTo>
                    <a:pt x="498729" y="1005840"/>
                    <a:pt x="507238" y="997331"/>
                    <a:pt x="517779" y="997331"/>
                  </a:cubicBezTo>
                  <a:cubicBezTo>
                    <a:pt x="782701" y="997331"/>
                    <a:pt x="997458" y="782574"/>
                    <a:pt x="997458" y="517652"/>
                  </a:cubicBezTo>
                  <a:cubicBezTo>
                    <a:pt x="997458" y="512572"/>
                    <a:pt x="999490" y="507746"/>
                    <a:pt x="1003046" y="504190"/>
                  </a:cubicBezTo>
                  <a:lnTo>
                    <a:pt x="1016508" y="517652"/>
                  </a:lnTo>
                  <a:lnTo>
                    <a:pt x="997458" y="517652"/>
                  </a:lnTo>
                  <a:cubicBezTo>
                    <a:pt x="997331" y="252857"/>
                    <a:pt x="782574" y="38100"/>
                    <a:pt x="517779" y="38100"/>
                  </a:cubicBezTo>
                  <a:cubicBezTo>
                    <a:pt x="515874" y="38100"/>
                    <a:pt x="513969" y="37846"/>
                    <a:pt x="512064" y="37211"/>
                  </a:cubicBezTo>
                  <a:lnTo>
                    <a:pt x="517779" y="19050"/>
                  </a:lnTo>
                  <a:lnTo>
                    <a:pt x="517779" y="38100"/>
                  </a:lnTo>
                  <a:cubicBezTo>
                    <a:pt x="252857" y="38100"/>
                    <a:pt x="38100" y="252857"/>
                    <a:pt x="38100" y="517779"/>
                  </a:cubicBezTo>
                  <a:close/>
                </a:path>
              </a:pathLst>
            </a:custGeom>
            <a:solidFill>
              <a:srgbClr val="DA33BF"/>
            </a:solidFill>
          </p:spPr>
        </p:sp>
      </p:grpSp>
      <p:sp>
        <p:nvSpPr>
          <p:cNvPr id="48" name="Freeform 48" descr="preencoded.png"/>
          <p:cNvSpPr/>
          <p:nvPr/>
        </p:nvSpPr>
        <p:spPr>
          <a:xfrm>
            <a:off x="6793558" y="6319242"/>
            <a:ext cx="336500" cy="420738"/>
          </a:xfrm>
          <a:custGeom>
            <a:avLst/>
            <a:gdLst/>
            <a:ahLst/>
            <a:cxnLst/>
            <a:rect l="l" t="t" r="r" b="b"/>
            <a:pathLst>
              <a:path w="336500" h="420738">
                <a:moveTo>
                  <a:pt x="0" y="0"/>
                </a:moveTo>
                <a:lnTo>
                  <a:pt x="336500" y="0"/>
                </a:lnTo>
                <a:lnTo>
                  <a:pt x="336500" y="420738"/>
                </a:lnTo>
                <a:lnTo>
                  <a:pt x="0" y="420738"/>
                </a:lnTo>
                <a:lnTo>
                  <a:pt x="0" y="0"/>
                </a:lnTo>
                <a:close/>
              </a:path>
            </a:pathLst>
          </a:custGeom>
          <a:blipFill>
            <a:blip r:embed="rId13"/>
            <a:stretch>
              <a:fillRect t="-272" b="-272"/>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rot="0">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F">
                <a:alpha val="56078"/>
              </a:srgbClr>
            </a:solidFill>
          </p:spPr>
        </p:sp>
      </p:grpSp>
      <p:sp>
        <p:nvSpPr>
          <p:cNvPr id="5" name="TextBox 5"/>
          <p:cNvSpPr txBox="1"/>
          <p:nvPr/>
        </p:nvSpPr>
        <p:spPr>
          <a:xfrm>
            <a:off x="782091" y="737741"/>
            <a:ext cx="10119630" cy="644525"/>
          </a:xfrm>
          <a:prstGeom prst="rect">
            <a:avLst/>
          </a:prstGeom>
        </p:spPr>
        <p:txBody>
          <a:bodyPr lIns="0" tIns="0" rIns="0" bIns="0" rtlCol="0" anchor="t">
            <a:spAutoFit/>
          </a:bodyPr>
          <a:lstStyle/>
          <a:p>
            <a:pPr algn="l">
              <a:lnSpc>
                <a:spcPts val="5125"/>
              </a:lnSpc>
            </a:pPr>
            <a:r>
              <a:rPr lang="en-US" sz="4125" b="1">
                <a:solidFill>
                  <a:srgbClr val="00002E"/>
                </a:solidFill>
                <a:latin typeface="Nunito Bold"/>
                <a:ea typeface="Nunito Bold"/>
                <a:cs typeface="Nunito Bold"/>
                <a:sym typeface="Nunito Bold"/>
              </a:rPr>
              <a:t>The System's Operational Workflow</a:t>
            </a:r>
            <a:endParaRPr lang="en-US" sz="4125" b="1">
              <a:solidFill>
                <a:srgbClr val="00002E"/>
              </a:solidFill>
              <a:latin typeface="Nunito Bold"/>
              <a:ea typeface="Nunito Bold"/>
              <a:cs typeface="Nunito Bold"/>
              <a:sym typeface="Nunito Bold"/>
            </a:endParaRPr>
          </a:p>
        </p:txBody>
      </p:sp>
      <p:sp>
        <p:nvSpPr>
          <p:cNvPr id="6" name="TextBox 6"/>
          <p:cNvSpPr txBox="1"/>
          <p:nvPr/>
        </p:nvSpPr>
        <p:spPr>
          <a:xfrm>
            <a:off x="782091" y="1784597"/>
            <a:ext cx="16723816" cy="790872"/>
          </a:xfrm>
          <a:prstGeom prst="rect">
            <a:avLst/>
          </a:prstGeom>
        </p:spPr>
        <p:txBody>
          <a:bodyPr lIns="0" tIns="0" rIns="0" bIns="0" rtlCol="0" anchor="t">
            <a:spAutoFit/>
          </a:bodyPr>
          <a:lstStyle/>
          <a:p>
            <a:pPr algn="l">
              <a:lnSpc>
                <a:spcPts val="2810"/>
              </a:lnSpc>
            </a:pPr>
            <a:r>
              <a:rPr lang="en-US" sz="1750">
                <a:solidFill>
                  <a:srgbClr val="00002E"/>
                </a:solidFill>
                <a:latin typeface="PT Sans" panose="020B0503020203020204"/>
                <a:ea typeface="PT Sans" panose="020B0503020203020204"/>
                <a:cs typeface="PT Sans" panose="020B0503020203020204"/>
                <a:sym typeface="PT Sans" panose="020B0503020203020204"/>
              </a:rPr>
              <a:t>The Crop Recommendation System operates through a well-defined workflow, ensuring accurate and reliable recommendations. Each stage is critical to transforming raw data into actionable insights for farmers.</a:t>
            </a:r>
            <a:endParaRPr lang="en-US" sz="175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7" name="Freeform 7" descr="preencoded.png"/>
          <p:cNvSpPr/>
          <p:nvPr/>
        </p:nvSpPr>
        <p:spPr>
          <a:xfrm>
            <a:off x="782091" y="2826841"/>
            <a:ext cx="1117252" cy="1340644"/>
          </a:xfrm>
          <a:custGeom>
            <a:avLst/>
            <a:gdLst/>
            <a:ahLst/>
            <a:cxnLst/>
            <a:rect l="l" t="t" r="r" b="b"/>
            <a:pathLst>
              <a:path w="1117252" h="1340644">
                <a:moveTo>
                  <a:pt x="0" y="0"/>
                </a:moveTo>
                <a:lnTo>
                  <a:pt x="1117253" y="0"/>
                </a:lnTo>
                <a:lnTo>
                  <a:pt x="1117253" y="1340644"/>
                </a:lnTo>
                <a:lnTo>
                  <a:pt x="0" y="1340644"/>
                </a:lnTo>
                <a:lnTo>
                  <a:pt x="0" y="0"/>
                </a:lnTo>
                <a:close/>
              </a:path>
            </a:pathLst>
          </a:custGeom>
          <a:blipFill>
            <a:blip r:embed="rId2"/>
            <a:stretch>
              <a:fillRect t="-215" b="-215"/>
            </a:stretch>
          </a:blipFill>
        </p:spPr>
      </p:sp>
      <p:sp>
        <p:nvSpPr>
          <p:cNvPr id="8" name="TextBox 8"/>
          <p:cNvSpPr txBox="1"/>
          <p:nvPr/>
        </p:nvSpPr>
        <p:spPr>
          <a:xfrm>
            <a:off x="2234505" y="3040707"/>
            <a:ext cx="2628751" cy="337989"/>
          </a:xfrm>
          <a:prstGeom prst="rect">
            <a:avLst/>
          </a:prstGeom>
        </p:spPr>
        <p:txBody>
          <a:bodyPr lIns="0" tIns="0" rIns="0" bIns="0" rtlCol="0" anchor="t">
            <a:spAutoFit/>
          </a:bodyPr>
          <a:lstStyle/>
          <a:p>
            <a:pPr algn="l">
              <a:lnSpc>
                <a:spcPts val="2560"/>
              </a:lnSpc>
            </a:pPr>
            <a:r>
              <a:rPr lang="en-US" sz="2060" b="1">
                <a:solidFill>
                  <a:srgbClr val="00002E"/>
                </a:solidFill>
                <a:latin typeface="Nunito Bold"/>
                <a:ea typeface="Nunito Bold"/>
                <a:cs typeface="Nunito Bold"/>
                <a:sym typeface="Nunito Bold"/>
              </a:rPr>
              <a:t>Input Data Collection</a:t>
            </a:r>
            <a:endParaRPr lang="en-US" sz="2060" b="1">
              <a:solidFill>
                <a:srgbClr val="00002E"/>
              </a:solidFill>
              <a:latin typeface="Nunito Bold"/>
              <a:ea typeface="Nunito Bold"/>
              <a:cs typeface="Nunito Bold"/>
              <a:sym typeface="Nunito Bold"/>
            </a:endParaRPr>
          </a:p>
        </p:txBody>
      </p:sp>
      <p:sp>
        <p:nvSpPr>
          <p:cNvPr id="9" name="TextBox 9"/>
          <p:cNvSpPr txBox="1"/>
          <p:nvPr/>
        </p:nvSpPr>
        <p:spPr>
          <a:xfrm>
            <a:off x="2234505" y="3436441"/>
            <a:ext cx="15271402" cy="433536"/>
          </a:xfrm>
          <a:prstGeom prst="rect">
            <a:avLst/>
          </a:prstGeom>
        </p:spPr>
        <p:txBody>
          <a:bodyPr lIns="0" tIns="0" rIns="0" bIns="0" rtlCol="0" anchor="t">
            <a:spAutoFit/>
          </a:bodyPr>
          <a:lstStyle/>
          <a:p>
            <a:pPr algn="l">
              <a:lnSpc>
                <a:spcPts val="2810"/>
              </a:lnSpc>
            </a:pPr>
            <a:r>
              <a:rPr lang="en-US" sz="1750">
                <a:solidFill>
                  <a:srgbClr val="00002E"/>
                </a:solidFill>
                <a:latin typeface="PT Sans" panose="020B0503020203020204"/>
                <a:ea typeface="PT Sans" panose="020B0503020203020204"/>
                <a:cs typeface="PT Sans" panose="020B0503020203020204"/>
                <a:sym typeface="PT Sans" panose="020B0503020203020204"/>
              </a:rPr>
              <a:t>Users input soil parameters, climate data, and geographic location through a user-friendly interface.</a:t>
            </a:r>
            <a:endParaRPr lang="en-US" sz="175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0" name="Freeform 10" descr="preencoded.png"/>
          <p:cNvSpPr/>
          <p:nvPr/>
        </p:nvSpPr>
        <p:spPr>
          <a:xfrm>
            <a:off x="782091" y="4167485"/>
            <a:ext cx="1117252" cy="1340644"/>
          </a:xfrm>
          <a:custGeom>
            <a:avLst/>
            <a:gdLst/>
            <a:ahLst/>
            <a:cxnLst/>
            <a:rect l="l" t="t" r="r" b="b"/>
            <a:pathLst>
              <a:path w="1117252" h="1340644">
                <a:moveTo>
                  <a:pt x="0" y="0"/>
                </a:moveTo>
                <a:lnTo>
                  <a:pt x="1117253" y="0"/>
                </a:lnTo>
                <a:lnTo>
                  <a:pt x="1117253" y="1340644"/>
                </a:lnTo>
                <a:lnTo>
                  <a:pt x="0" y="1340644"/>
                </a:lnTo>
                <a:lnTo>
                  <a:pt x="0" y="0"/>
                </a:lnTo>
                <a:close/>
              </a:path>
            </a:pathLst>
          </a:custGeom>
          <a:blipFill>
            <a:blip r:embed="rId3"/>
            <a:stretch>
              <a:fillRect t="-215" b="-215"/>
            </a:stretch>
          </a:blipFill>
        </p:spPr>
      </p:sp>
      <p:sp>
        <p:nvSpPr>
          <p:cNvPr id="11" name="TextBox 11"/>
          <p:cNvSpPr txBox="1"/>
          <p:nvPr/>
        </p:nvSpPr>
        <p:spPr>
          <a:xfrm>
            <a:off x="2234505" y="4381351"/>
            <a:ext cx="2628751" cy="337989"/>
          </a:xfrm>
          <a:prstGeom prst="rect">
            <a:avLst/>
          </a:prstGeom>
        </p:spPr>
        <p:txBody>
          <a:bodyPr lIns="0" tIns="0" rIns="0" bIns="0" rtlCol="0" anchor="t">
            <a:spAutoFit/>
          </a:bodyPr>
          <a:lstStyle/>
          <a:p>
            <a:pPr algn="l">
              <a:lnSpc>
                <a:spcPts val="2560"/>
              </a:lnSpc>
            </a:pPr>
            <a:r>
              <a:rPr lang="en-US" sz="2060" b="1">
                <a:solidFill>
                  <a:srgbClr val="00002E"/>
                </a:solidFill>
                <a:latin typeface="Nunito Bold"/>
                <a:ea typeface="Nunito Bold"/>
                <a:cs typeface="Nunito Bold"/>
                <a:sym typeface="Nunito Bold"/>
              </a:rPr>
              <a:t>Data Preprocessing</a:t>
            </a:r>
            <a:endParaRPr lang="en-US" sz="2060" b="1">
              <a:solidFill>
                <a:srgbClr val="00002E"/>
              </a:solidFill>
              <a:latin typeface="Nunito Bold"/>
              <a:ea typeface="Nunito Bold"/>
              <a:cs typeface="Nunito Bold"/>
              <a:sym typeface="Nunito Bold"/>
            </a:endParaRPr>
          </a:p>
        </p:txBody>
      </p:sp>
      <p:sp>
        <p:nvSpPr>
          <p:cNvPr id="12" name="TextBox 12"/>
          <p:cNvSpPr txBox="1"/>
          <p:nvPr/>
        </p:nvSpPr>
        <p:spPr>
          <a:xfrm>
            <a:off x="2234505" y="4777085"/>
            <a:ext cx="15271402" cy="433536"/>
          </a:xfrm>
          <a:prstGeom prst="rect">
            <a:avLst/>
          </a:prstGeom>
        </p:spPr>
        <p:txBody>
          <a:bodyPr lIns="0" tIns="0" rIns="0" bIns="0" rtlCol="0" anchor="t">
            <a:spAutoFit/>
          </a:bodyPr>
          <a:lstStyle/>
          <a:p>
            <a:pPr algn="l">
              <a:lnSpc>
                <a:spcPts val="2810"/>
              </a:lnSpc>
            </a:pPr>
            <a:r>
              <a:rPr lang="en-US" sz="1750">
                <a:solidFill>
                  <a:srgbClr val="00002E"/>
                </a:solidFill>
                <a:latin typeface="PT Sans" panose="020B0503020203020204"/>
                <a:ea typeface="PT Sans" panose="020B0503020203020204"/>
                <a:cs typeface="PT Sans" panose="020B0503020203020204"/>
                <a:sym typeface="PT Sans" panose="020B0503020203020204"/>
              </a:rPr>
              <a:t>Raw data is cleaned, normalized, and transformed to prepare it for machine learning models, handling missing values and categorical variables.</a:t>
            </a:r>
            <a:endParaRPr lang="en-US" sz="175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3" name="Freeform 13" descr="preencoded.png"/>
          <p:cNvSpPr/>
          <p:nvPr/>
        </p:nvSpPr>
        <p:spPr>
          <a:xfrm>
            <a:off x="782091" y="5508129"/>
            <a:ext cx="1117252" cy="1340644"/>
          </a:xfrm>
          <a:custGeom>
            <a:avLst/>
            <a:gdLst/>
            <a:ahLst/>
            <a:cxnLst/>
            <a:rect l="l" t="t" r="r" b="b"/>
            <a:pathLst>
              <a:path w="1117252" h="1340644">
                <a:moveTo>
                  <a:pt x="0" y="0"/>
                </a:moveTo>
                <a:lnTo>
                  <a:pt x="1117253" y="0"/>
                </a:lnTo>
                <a:lnTo>
                  <a:pt x="1117253" y="1340643"/>
                </a:lnTo>
                <a:lnTo>
                  <a:pt x="0" y="1340643"/>
                </a:lnTo>
                <a:lnTo>
                  <a:pt x="0" y="0"/>
                </a:lnTo>
                <a:close/>
              </a:path>
            </a:pathLst>
          </a:custGeom>
          <a:blipFill>
            <a:blip r:embed="rId4"/>
            <a:stretch>
              <a:fillRect t="-215" b="-215"/>
            </a:stretch>
          </a:blipFill>
        </p:spPr>
      </p:sp>
      <p:sp>
        <p:nvSpPr>
          <p:cNvPr id="14" name="TextBox 14"/>
          <p:cNvSpPr txBox="1"/>
          <p:nvPr/>
        </p:nvSpPr>
        <p:spPr>
          <a:xfrm>
            <a:off x="2234505" y="5721995"/>
            <a:ext cx="4207472" cy="322262"/>
          </a:xfrm>
          <a:prstGeom prst="rect">
            <a:avLst/>
          </a:prstGeom>
        </p:spPr>
        <p:txBody>
          <a:bodyPr lIns="0" tIns="0" rIns="0" bIns="0" rtlCol="0" anchor="t">
            <a:spAutoFit/>
          </a:bodyPr>
          <a:lstStyle/>
          <a:p>
            <a:pPr algn="l">
              <a:lnSpc>
                <a:spcPts val="2560"/>
              </a:lnSpc>
            </a:pPr>
            <a:r>
              <a:rPr lang="en-US" sz="2060" b="1">
                <a:solidFill>
                  <a:srgbClr val="00002E"/>
                </a:solidFill>
                <a:latin typeface="Nunito Bold"/>
                <a:ea typeface="Nunito Bold"/>
                <a:cs typeface="Nunito Bold"/>
                <a:sym typeface="Nunito Bold"/>
              </a:rPr>
              <a:t>Machine Learning Models</a:t>
            </a:r>
            <a:endParaRPr lang="en-US" sz="2060" b="1">
              <a:solidFill>
                <a:srgbClr val="00002E"/>
              </a:solidFill>
              <a:latin typeface="Nunito Bold"/>
              <a:ea typeface="Nunito Bold"/>
              <a:cs typeface="Nunito Bold"/>
              <a:sym typeface="Nunito Bold"/>
            </a:endParaRPr>
          </a:p>
        </p:txBody>
      </p:sp>
      <p:sp>
        <p:nvSpPr>
          <p:cNvPr id="15" name="TextBox 15"/>
          <p:cNvSpPr txBox="1"/>
          <p:nvPr/>
        </p:nvSpPr>
        <p:spPr>
          <a:xfrm>
            <a:off x="2234505" y="6117729"/>
            <a:ext cx="15271402" cy="433536"/>
          </a:xfrm>
          <a:prstGeom prst="rect">
            <a:avLst/>
          </a:prstGeom>
        </p:spPr>
        <p:txBody>
          <a:bodyPr lIns="0" tIns="0" rIns="0" bIns="0" rtlCol="0" anchor="t">
            <a:spAutoFit/>
          </a:bodyPr>
          <a:lstStyle/>
          <a:p>
            <a:pPr algn="l">
              <a:lnSpc>
                <a:spcPts val="2810"/>
              </a:lnSpc>
            </a:pPr>
            <a:r>
              <a:rPr lang="en-US" sz="1750">
                <a:solidFill>
                  <a:srgbClr val="00002E"/>
                </a:solidFill>
                <a:latin typeface="PT Sans" panose="020B0503020203020204"/>
                <a:ea typeface="PT Sans" panose="020B0503020203020204"/>
                <a:cs typeface="PT Sans" panose="020B0503020203020204"/>
                <a:sym typeface="PT Sans" panose="020B0503020203020204"/>
              </a:rPr>
              <a:t>Various algorithms like decision trees, random forests, and SVMs are employed to build robust predictive models based on historical agricultural data.</a:t>
            </a:r>
            <a:endParaRPr lang="en-US" sz="175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6" name="Freeform 16" descr="preencoded.png"/>
          <p:cNvSpPr/>
          <p:nvPr/>
        </p:nvSpPr>
        <p:spPr>
          <a:xfrm>
            <a:off x="782091" y="6848772"/>
            <a:ext cx="1117252" cy="1340644"/>
          </a:xfrm>
          <a:custGeom>
            <a:avLst/>
            <a:gdLst/>
            <a:ahLst/>
            <a:cxnLst/>
            <a:rect l="l" t="t" r="r" b="b"/>
            <a:pathLst>
              <a:path w="1117252" h="1340644">
                <a:moveTo>
                  <a:pt x="0" y="0"/>
                </a:moveTo>
                <a:lnTo>
                  <a:pt x="1117253" y="0"/>
                </a:lnTo>
                <a:lnTo>
                  <a:pt x="1117253" y="1340644"/>
                </a:lnTo>
                <a:lnTo>
                  <a:pt x="0" y="1340644"/>
                </a:lnTo>
                <a:lnTo>
                  <a:pt x="0" y="0"/>
                </a:lnTo>
                <a:close/>
              </a:path>
            </a:pathLst>
          </a:custGeom>
          <a:blipFill>
            <a:blip r:embed="rId5"/>
            <a:stretch>
              <a:fillRect t="-215" b="-215"/>
            </a:stretch>
          </a:blipFill>
        </p:spPr>
      </p:sp>
      <p:sp>
        <p:nvSpPr>
          <p:cNvPr id="17" name="TextBox 17"/>
          <p:cNvSpPr txBox="1"/>
          <p:nvPr/>
        </p:nvSpPr>
        <p:spPr>
          <a:xfrm>
            <a:off x="2234505" y="7062639"/>
            <a:ext cx="3607401" cy="322262"/>
          </a:xfrm>
          <a:prstGeom prst="rect">
            <a:avLst/>
          </a:prstGeom>
        </p:spPr>
        <p:txBody>
          <a:bodyPr lIns="0" tIns="0" rIns="0" bIns="0" rtlCol="0" anchor="t">
            <a:spAutoFit/>
          </a:bodyPr>
          <a:lstStyle/>
          <a:p>
            <a:pPr algn="l">
              <a:lnSpc>
                <a:spcPts val="2560"/>
              </a:lnSpc>
            </a:pPr>
            <a:r>
              <a:rPr lang="en-US" sz="2060" b="1">
                <a:solidFill>
                  <a:srgbClr val="00002E"/>
                </a:solidFill>
                <a:latin typeface="Nunito Bold"/>
                <a:ea typeface="Nunito Bold"/>
                <a:cs typeface="Nunito Bold"/>
                <a:sym typeface="Nunito Bold"/>
              </a:rPr>
              <a:t>Model Training &amp; Evaluation</a:t>
            </a:r>
            <a:endParaRPr lang="en-US" sz="2060" b="1">
              <a:solidFill>
                <a:srgbClr val="00002E"/>
              </a:solidFill>
              <a:latin typeface="Nunito Bold"/>
              <a:ea typeface="Nunito Bold"/>
              <a:cs typeface="Nunito Bold"/>
              <a:sym typeface="Nunito Bold"/>
            </a:endParaRPr>
          </a:p>
        </p:txBody>
      </p:sp>
      <p:sp>
        <p:nvSpPr>
          <p:cNvPr id="18" name="TextBox 18"/>
          <p:cNvSpPr txBox="1"/>
          <p:nvPr/>
        </p:nvSpPr>
        <p:spPr>
          <a:xfrm>
            <a:off x="2234505" y="7458372"/>
            <a:ext cx="15271402" cy="433536"/>
          </a:xfrm>
          <a:prstGeom prst="rect">
            <a:avLst/>
          </a:prstGeom>
        </p:spPr>
        <p:txBody>
          <a:bodyPr lIns="0" tIns="0" rIns="0" bIns="0" rtlCol="0" anchor="t">
            <a:spAutoFit/>
          </a:bodyPr>
          <a:lstStyle/>
          <a:p>
            <a:pPr algn="l">
              <a:lnSpc>
                <a:spcPts val="2810"/>
              </a:lnSpc>
            </a:pPr>
            <a:r>
              <a:rPr lang="en-US" sz="1750">
                <a:solidFill>
                  <a:srgbClr val="00002E"/>
                </a:solidFill>
                <a:latin typeface="PT Sans" panose="020B0503020203020204"/>
                <a:ea typeface="PT Sans" panose="020B0503020203020204"/>
                <a:cs typeface="PT Sans" panose="020B0503020203020204"/>
                <a:sym typeface="PT Sans" panose="020B0503020203020204"/>
              </a:rPr>
              <a:t>Models are rigorously trained on historical datasets and evaluated using performance metrics to ensure their accuracy and reliability.</a:t>
            </a:r>
            <a:endParaRPr lang="en-US" sz="1750">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9" name="Freeform 19" descr="preencoded.png"/>
          <p:cNvSpPr/>
          <p:nvPr/>
        </p:nvSpPr>
        <p:spPr>
          <a:xfrm>
            <a:off x="782091" y="8189416"/>
            <a:ext cx="1117252" cy="1340644"/>
          </a:xfrm>
          <a:custGeom>
            <a:avLst/>
            <a:gdLst/>
            <a:ahLst/>
            <a:cxnLst/>
            <a:rect l="l" t="t" r="r" b="b"/>
            <a:pathLst>
              <a:path w="1117252" h="1340644">
                <a:moveTo>
                  <a:pt x="0" y="0"/>
                </a:moveTo>
                <a:lnTo>
                  <a:pt x="1117253" y="0"/>
                </a:lnTo>
                <a:lnTo>
                  <a:pt x="1117253" y="1340644"/>
                </a:lnTo>
                <a:lnTo>
                  <a:pt x="0" y="1340644"/>
                </a:lnTo>
                <a:lnTo>
                  <a:pt x="0" y="0"/>
                </a:lnTo>
                <a:close/>
              </a:path>
            </a:pathLst>
          </a:custGeom>
          <a:blipFill>
            <a:blip r:embed="rId6"/>
            <a:stretch>
              <a:fillRect t="-215" b="-215"/>
            </a:stretch>
          </a:blipFill>
        </p:spPr>
      </p:sp>
      <p:sp>
        <p:nvSpPr>
          <p:cNvPr id="20" name="TextBox 20"/>
          <p:cNvSpPr txBox="1"/>
          <p:nvPr/>
        </p:nvSpPr>
        <p:spPr>
          <a:xfrm>
            <a:off x="2234505" y="8403283"/>
            <a:ext cx="3749306" cy="322262"/>
          </a:xfrm>
          <a:prstGeom prst="rect">
            <a:avLst/>
          </a:prstGeom>
        </p:spPr>
        <p:txBody>
          <a:bodyPr lIns="0" tIns="0" rIns="0" bIns="0" rtlCol="0" anchor="t">
            <a:spAutoFit/>
          </a:bodyPr>
          <a:lstStyle/>
          <a:p>
            <a:pPr algn="l">
              <a:lnSpc>
                <a:spcPts val="2560"/>
              </a:lnSpc>
            </a:pPr>
            <a:r>
              <a:rPr lang="en-US" sz="2060" b="1">
                <a:solidFill>
                  <a:srgbClr val="00002E"/>
                </a:solidFill>
                <a:latin typeface="Nunito Bold"/>
                <a:ea typeface="Nunito Bold"/>
                <a:cs typeface="Nunito Bold"/>
                <a:sym typeface="Nunito Bold"/>
              </a:rPr>
              <a:t>Crop Recommendation</a:t>
            </a:r>
            <a:endParaRPr lang="en-US" sz="2060" b="1">
              <a:solidFill>
                <a:srgbClr val="00002E"/>
              </a:solidFill>
              <a:latin typeface="Nunito Bold"/>
              <a:ea typeface="Nunito Bold"/>
              <a:cs typeface="Nunito Bold"/>
              <a:sym typeface="Nunito Bold"/>
            </a:endParaRPr>
          </a:p>
        </p:txBody>
      </p:sp>
      <p:sp>
        <p:nvSpPr>
          <p:cNvPr id="21" name="TextBox 21"/>
          <p:cNvSpPr txBox="1"/>
          <p:nvPr/>
        </p:nvSpPr>
        <p:spPr>
          <a:xfrm>
            <a:off x="2234505" y="8799016"/>
            <a:ext cx="15271402" cy="433536"/>
          </a:xfrm>
          <a:prstGeom prst="rect">
            <a:avLst/>
          </a:prstGeom>
        </p:spPr>
        <p:txBody>
          <a:bodyPr lIns="0" tIns="0" rIns="0" bIns="0" rtlCol="0" anchor="t">
            <a:spAutoFit/>
          </a:bodyPr>
          <a:lstStyle/>
          <a:p>
            <a:pPr algn="l">
              <a:lnSpc>
                <a:spcPts val="2810"/>
              </a:lnSpc>
            </a:pPr>
            <a:r>
              <a:rPr lang="en-US" sz="1750">
                <a:solidFill>
                  <a:srgbClr val="00002E"/>
                </a:solidFill>
                <a:latin typeface="PT Sans" panose="020B0503020203020204"/>
                <a:ea typeface="PT Sans" panose="020B0503020203020204"/>
                <a:cs typeface="PT Sans" panose="020B0503020203020204"/>
                <a:sym typeface="PT Sans" panose="020B0503020203020204"/>
              </a:rPr>
              <a:t>Based on the trained models, the system generates and presents the most suitable crop recommendations tailored to the input parameters.</a:t>
            </a:r>
            <a:endParaRPr lang="en-US" sz="1750">
              <a:solidFill>
                <a:srgbClr val="00002E"/>
              </a:solidFill>
              <a:latin typeface="PT Sans" panose="020B0503020203020204"/>
              <a:ea typeface="PT Sans" panose="020B0503020203020204"/>
              <a:cs typeface="PT Sans" panose="020B0503020203020204"/>
              <a:sym typeface="PT Sans" panose="020B050302020302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rot="0">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F">
                <a:alpha val="56078"/>
              </a:srgbClr>
            </a:solidFill>
          </p:spPr>
        </p:sp>
      </p:grpSp>
      <p:sp>
        <p:nvSpPr>
          <p:cNvPr id="5" name="TextBox 5"/>
          <p:cNvSpPr txBox="1"/>
          <p:nvPr/>
        </p:nvSpPr>
        <p:spPr>
          <a:xfrm>
            <a:off x="1047155" y="794296"/>
            <a:ext cx="15391359" cy="908596"/>
          </a:xfrm>
          <a:prstGeom prst="rect">
            <a:avLst/>
          </a:prstGeom>
        </p:spPr>
        <p:txBody>
          <a:bodyPr lIns="0" tIns="0" rIns="0" bIns="0" rtlCol="0" anchor="t">
            <a:spAutoFit/>
          </a:bodyPr>
          <a:lstStyle/>
          <a:p>
            <a:pPr algn="l">
              <a:lnSpc>
                <a:spcPts val="6875"/>
              </a:lnSpc>
            </a:pPr>
            <a:r>
              <a:rPr lang="en-US" sz="5500" b="1">
                <a:solidFill>
                  <a:srgbClr val="00002E"/>
                </a:solidFill>
                <a:latin typeface="Nunito Bold"/>
                <a:ea typeface="Nunito Bold"/>
                <a:cs typeface="Nunito Bold"/>
                <a:sym typeface="Nunito Bold"/>
              </a:rPr>
              <a:t>Powering the System: Machine Learning Models</a:t>
            </a:r>
            <a:endParaRPr lang="en-US" sz="5500" b="1">
              <a:solidFill>
                <a:srgbClr val="00002E"/>
              </a:solidFill>
              <a:latin typeface="Nunito Bold"/>
              <a:ea typeface="Nunito Bold"/>
              <a:cs typeface="Nunito Bold"/>
              <a:sym typeface="Nunito Bold"/>
            </a:endParaRPr>
          </a:p>
        </p:txBody>
      </p:sp>
      <p:sp>
        <p:nvSpPr>
          <p:cNvPr id="6" name="TextBox 6"/>
          <p:cNvSpPr txBox="1"/>
          <p:nvPr/>
        </p:nvSpPr>
        <p:spPr>
          <a:xfrm>
            <a:off x="1047155" y="2206079"/>
            <a:ext cx="16193690" cy="105281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The intelligence behind our recommendations stems from advanced machine learning algorithms. Each model plays a unique role in identifying patterns and making accurate predictions from complex agricultural datasets.</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7" name="Group 7"/>
          <p:cNvGrpSpPr/>
          <p:nvPr/>
        </p:nvGrpSpPr>
        <p:grpSpPr>
          <a:xfrm rot="0">
            <a:off x="1032867" y="3581102"/>
            <a:ext cx="701725" cy="701725"/>
            <a:chOff x="0" y="0"/>
            <a:chExt cx="935633" cy="935633"/>
          </a:xfrm>
        </p:grpSpPr>
        <p:sp>
          <p:nvSpPr>
            <p:cNvPr id="8" name="Freeform 8"/>
            <p:cNvSpPr/>
            <p:nvPr/>
          </p:nvSpPr>
          <p:spPr>
            <a:xfrm>
              <a:off x="19050" y="19050"/>
              <a:ext cx="897509" cy="897509"/>
            </a:xfrm>
            <a:custGeom>
              <a:avLst/>
              <a:gdLst/>
              <a:ahLst/>
              <a:cxnLst/>
              <a:rect l="l" t="t" r="r" b="b"/>
              <a:pathLst>
                <a:path w="897509" h="897509">
                  <a:moveTo>
                    <a:pt x="0" y="448818"/>
                  </a:moveTo>
                  <a:cubicBezTo>
                    <a:pt x="0" y="200914"/>
                    <a:pt x="200914" y="0"/>
                    <a:pt x="448818" y="0"/>
                  </a:cubicBezTo>
                  <a:cubicBezTo>
                    <a:pt x="696722" y="0"/>
                    <a:pt x="897509" y="200914"/>
                    <a:pt x="897509" y="448818"/>
                  </a:cubicBezTo>
                  <a:cubicBezTo>
                    <a:pt x="897509" y="696722"/>
                    <a:pt x="696595" y="897509"/>
                    <a:pt x="448818" y="897509"/>
                  </a:cubicBezTo>
                  <a:cubicBezTo>
                    <a:pt x="201041" y="897509"/>
                    <a:pt x="0" y="696595"/>
                    <a:pt x="0" y="448818"/>
                  </a:cubicBezTo>
                  <a:close/>
                </a:path>
              </a:pathLst>
            </a:custGeom>
            <a:solidFill>
              <a:srgbClr val="F3F3FF"/>
            </a:solidFill>
          </p:spPr>
        </p:sp>
        <p:sp>
          <p:nvSpPr>
            <p:cNvPr id="9" name="Freeform 9"/>
            <p:cNvSpPr/>
            <p:nvPr/>
          </p:nvSpPr>
          <p:spPr>
            <a:xfrm>
              <a:off x="0" y="0"/>
              <a:ext cx="935609" cy="935736"/>
            </a:xfrm>
            <a:custGeom>
              <a:avLst/>
              <a:gdLst/>
              <a:ahLst/>
              <a:cxnLst/>
              <a:rect l="l" t="t" r="r" b="b"/>
              <a:pathLst>
                <a:path w="935609" h="935736">
                  <a:moveTo>
                    <a:pt x="0" y="467868"/>
                  </a:moveTo>
                  <a:cubicBezTo>
                    <a:pt x="0" y="209423"/>
                    <a:pt x="209423" y="0"/>
                    <a:pt x="467868" y="0"/>
                  </a:cubicBezTo>
                  <a:cubicBezTo>
                    <a:pt x="471424" y="0"/>
                    <a:pt x="474980" y="1016"/>
                    <a:pt x="477901" y="2921"/>
                  </a:cubicBezTo>
                  <a:lnTo>
                    <a:pt x="467868" y="19050"/>
                  </a:lnTo>
                  <a:lnTo>
                    <a:pt x="467868" y="0"/>
                  </a:lnTo>
                  <a:lnTo>
                    <a:pt x="467868" y="19050"/>
                  </a:lnTo>
                  <a:lnTo>
                    <a:pt x="467868" y="0"/>
                  </a:lnTo>
                  <a:cubicBezTo>
                    <a:pt x="726186" y="0"/>
                    <a:pt x="935609" y="209423"/>
                    <a:pt x="935609" y="467868"/>
                  </a:cubicBezTo>
                  <a:cubicBezTo>
                    <a:pt x="935609" y="475107"/>
                    <a:pt x="931545" y="481711"/>
                    <a:pt x="925068" y="484886"/>
                  </a:cubicBezTo>
                  <a:lnTo>
                    <a:pt x="916559" y="467868"/>
                  </a:lnTo>
                  <a:lnTo>
                    <a:pt x="935609" y="467868"/>
                  </a:lnTo>
                  <a:cubicBezTo>
                    <a:pt x="935609" y="726186"/>
                    <a:pt x="726186" y="935736"/>
                    <a:pt x="467741" y="935736"/>
                  </a:cubicBezTo>
                  <a:lnTo>
                    <a:pt x="467741" y="916686"/>
                  </a:lnTo>
                  <a:lnTo>
                    <a:pt x="467741" y="897636"/>
                  </a:lnTo>
                  <a:lnTo>
                    <a:pt x="467741" y="916686"/>
                  </a:lnTo>
                  <a:lnTo>
                    <a:pt x="467741" y="935736"/>
                  </a:lnTo>
                  <a:cubicBezTo>
                    <a:pt x="209423" y="935609"/>
                    <a:pt x="0" y="726186"/>
                    <a:pt x="0" y="467868"/>
                  </a:cubicBezTo>
                  <a:lnTo>
                    <a:pt x="19050" y="467868"/>
                  </a:lnTo>
                  <a:lnTo>
                    <a:pt x="0" y="467868"/>
                  </a:lnTo>
                  <a:moveTo>
                    <a:pt x="38100" y="467868"/>
                  </a:moveTo>
                  <a:lnTo>
                    <a:pt x="19050" y="467868"/>
                  </a:lnTo>
                  <a:lnTo>
                    <a:pt x="38100" y="467868"/>
                  </a:lnTo>
                  <a:cubicBezTo>
                    <a:pt x="38100" y="705104"/>
                    <a:pt x="230505" y="897509"/>
                    <a:pt x="467868" y="897509"/>
                  </a:cubicBezTo>
                  <a:cubicBezTo>
                    <a:pt x="478409" y="897509"/>
                    <a:pt x="486918" y="906018"/>
                    <a:pt x="486918" y="916559"/>
                  </a:cubicBezTo>
                  <a:cubicBezTo>
                    <a:pt x="486918" y="927100"/>
                    <a:pt x="478409" y="935609"/>
                    <a:pt x="467868" y="935609"/>
                  </a:cubicBezTo>
                  <a:cubicBezTo>
                    <a:pt x="457327" y="935609"/>
                    <a:pt x="448818" y="927100"/>
                    <a:pt x="448818" y="916559"/>
                  </a:cubicBezTo>
                  <a:cubicBezTo>
                    <a:pt x="448818" y="906018"/>
                    <a:pt x="457327" y="897509"/>
                    <a:pt x="467868" y="897509"/>
                  </a:cubicBezTo>
                  <a:cubicBezTo>
                    <a:pt x="705231" y="897509"/>
                    <a:pt x="897636" y="705104"/>
                    <a:pt x="897636" y="467741"/>
                  </a:cubicBezTo>
                  <a:cubicBezTo>
                    <a:pt x="897636" y="460502"/>
                    <a:pt x="901700" y="453898"/>
                    <a:pt x="908177" y="450723"/>
                  </a:cubicBezTo>
                  <a:lnTo>
                    <a:pt x="916686" y="467741"/>
                  </a:lnTo>
                  <a:lnTo>
                    <a:pt x="897636" y="467741"/>
                  </a:lnTo>
                  <a:cubicBezTo>
                    <a:pt x="897509" y="230505"/>
                    <a:pt x="705104" y="38100"/>
                    <a:pt x="467868" y="38100"/>
                  </a:cubicBezTo>
                  <a:cubicBezTo>
                    <a:pt x="464312" y="38100"/>
                    <a:pt x="460756" y="37084"/>
                    <a:pt x="457835" y="35179"/>
                  </a:cubicBezTo>
                  <a:lnTo>
                    <a:pt x="467868" y="19050"/>
                  </a:lnTo>
                  <a:lnTo>
                    <a:pt x="467868" y="38100"/>
                  </a:lnTo>
                  <a:cubicBezTo>
                    <a:pt x="230505" y="38100"/>
                    <a:pt x="38100" y="230505"/>
                    <a:pt x="38100" y="467868"/>
                  </a:cubicBezTo>
                  <a:close/>
                </a:path>
              </a:pathLst>
            </a:custGeom>
            <a:solidFill>
              <a:srgbClr val="2D4DF2"/>
            </a:solidFill>
          </p:spPr>
        </p:sp>
      </p:grpSp>
      <p:sp>
        <p:nvSpPr>
          <p:cNvPr id="10" name="Freeform 10" descr="preencoded.png"/>
          <p:cNvSpPr/>
          <p:nvPr/>
        </p:nvSpPr>
        <p:spPr>
          <a:xfrm>
            <a:off x="1172468" y="3667869"/>
            <a:ext cx="422374" cy="528043"/>
          </a:xfrm>
          <a:custGeom>
            <a:avLst/>
            <a:gdLst/>
            <a:ahLst/>
            <a:cxnLst/>
            <a:rect l="l" t="t" r="r" b="b"/>
            <a:pathLst>
              <a:path w="422374" h="528043">
                <a:moveTo>
                  <a:pt x="0" y="0"/>
                </a:moveTo>
                <a:lnTo>
                  <a:pt x="422373" y="0"/>
                </a:lnTo>
                <a:lnTo>
                  <a:pt x="422373" y="528042"/>
                </a:lnTo>
                <a:lnTo>
                  <a:pt x="0" y="528042"/>
                </a:lnTo>
                <a:lnTo>
                  <a:pt x="0" y="0"/>
                </a:lnTo>
                <a:close/>
              </a:path>
            </a:pathLst>
          </a:custGeom>
          <a:blipFill>
            <a:blip r:embed="rId2"/>
            <a:stretch>
              <a:fillRect l="-7" r="-7"/>
            </a:stretch>
          </a:blipFill>
        </p:spPr>
      </p:sp>
      <p:sp>
        <p:nvSpPr>
          <p:cNvPr id="11" name="TextBox 11"/>
          <p:cNvSpPr txBox="1"/>
          <p:nvPr/>
        </p:nvSpPr>
        <p:spPr>
          <a:xfrm>
            <a:off x="2019449" y="3679180"/>
            <a:ext cx="3520231" cy="458986"/>
          </a:xfrm>
          <a:prstGeom prst="rect">
            <a:avLst/>
          </a:prstGeom>
        </p:spPr>
        <p:txBody>
          <a:bodyPr lIns="0" tIns="0" rIns="0" bIns="0" rtlCol="0" anchor="t">
            <a:spAutoFit/>
          </a:bodyPr>
          <a:lstStyle/>
          <a:p>
            <a:pPr algn="l">
              <a:lnSpc>
                <a:spcPts val="3435"/>
              </a:lnSpc>
            </a:pPr>
            <a:r>
              <a:rPr lang="en-US" sz="2750" b="1">
                <a:solidFill>
                  <a:srgbClr val="00002E"/>
                </a:solidFill>
                <a:latin typeface="Nunito Bold"/>
                <a:ea typeface="Nunito Bold"/>
                <a:cs typeface="Nunito Bold"/>
                <a:sym typeface="Nunito Bold"/>
              </a:rPr>
              <a:t>Decision Trees</a:t>
            </a:r>
            <a:endParaRPr lang="en-US" sz="2750" b="1">
              <a:solidFill>
                <a:srgbClr val="00002E"/>
              </a:solidFill>
              <a:latin typeface="Nunito Bold"/>
              <a:ea typeface="Nunito Bold"/>
              <a:cs typeface="Nunito Bold"/>
              <a:sym typeface="Nunito Bold"/>
            </a:endParaRPr>
          </a:p>
        </p:txBody>
      </p:sp>
      <p:sp>
        <p:nvSpPr>
          <p:cNvPr id="12" name="TextBox 12"/>
          <p:cNvSpPr txBox="1"/>
          <p:nvPr/>
        </p:nvSpPr>
        <p:spPr>
          <a:xfrm>
            <a:off x="2019449" y="4222402"/>
            <a:ext cx="6937622" cy="201037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Simple yet powerful, these models classify crops based on a series of decisions derived from input features, providing clear pathways to recommendations.</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13" name="Group 13"/>
          <p:cNvGrpSpPr/>
          <p:nvPr/>
        </p:nvGrpSpPr>
        <p:grpSpPr>
          <a:xfrm rot="0">
            <a:off x="9316790" y="3581102"/>
            <a:ext cx="701725" cy="701725"/>
            <a:chOff x="0" y="0"/>
            <a:chExt cx="935633" cy="935633"/>
          </a:xfrm>
        </p:grpSpPr>
        <p:sp>
          <p:nvSpPr>
            <p:cNvPr id="14" name="Freeform 14"/>
            <p:cNvSpPr/>
            <p:nvPr/>
          </p:nvSpPr>
          <p:spPr>
            <a:xfrm>
              <a:off x="19050" y="19050"/>
              <a:ext cx="897509" cy="897509"/>
            </a:xfrm>
            <a:custGeom>
              <a:avLst/>
              <a:gdLst/>
              <a:ahLst/>
              <a:cxnLst/>
              <a:rect l="l" t="t" r="r" b="b"/>
              <a:pathLst>
                <a:path w="897509" h="897509">
                  <a:moveTo>
                    <a:pt x="0" y="448818"/>
                  </a:moveTo>
                  <a:cubicBezTo>
                    <a:pt x="0" y="200914"/>
                    <a:pt x="200914" y="0"/>
                    <a:pt x="448818" y="0"/>
                  </a:cubicBezTo>
                  <a:cubicBezTo>
                    <a:pt x="696722" y="0"/>
                    <a:pt x="897509" y="200914"/>
                    <a:pt x="897509" y="448818"/>
                  </a:cubicBezTo>
                  <a:cubicBezTo>
                    <a:pt x="897509" y="696722"/>
                    <a:pt x="696595" y="897509"/>
                    <a:pt x="448818" y="897509"/>
                  </a:cubicBezTo>
                  <a:cubicBezTo>
                    <a:pt x="201041" y="897509"/>
                    <a:pt x="0" y="696595"/>
                    <a:pt x="0" y="448818"/>
                  </a:cubicBezTo>
                  <a:close/>
                </a:path>
              </a:pathLst>
            </a:custGeom>
            <a:solidFill>
              <a:srgbClr val="F3F3FF"/>
            </a:solidFill>
          </p:spPr>
        </p:sp>
        <p:sp>
          <p:nvSpPr>
            <p:cNvPr id="15" name="Freeform 15"/>
            <p:cNvSpPr/>
            <p:nvPr/>
          </p:nvSpPr>
          <p:spPr>
            <a:xfrm>
              <a:off x="0" y="0"/>
              <a:ext cx="935609" cy="935736"/>
            </a:xfrm>
            <a:custGeom>
              <a:avLst/>
              <a:gdLst/>
              <a:ahLst/>
              <a:cxnLst/>
              <a:rect l="l" t="t" r="r" b="b"/>
              <a:pathLst>
                <a:path w="935609" h="935736">
                  <a:moveTo>
                    <a:pt x="0" y="467868"/>
                  </a:moveTo>
                  <a:cubicBezTo>
                    <a:pt x="0" y="209423"/>
                    <a:pt x="209423" y="0"/>
                    <a:pt x="467868" y="0"/>
                  </a:cubicBezTo>
                  <a:cubicBezTo>
                    <a:pt x="471424" y="0"/>
                    <a:pt x="474980" y="1016"/>
                    <a:pt x="477901" y="2921"/>
                  </a:cubicBezTo>
                  <a:lnTo>
                    <a:pt x="467868" y="19050"/>
                  </a:lnTo>
                  <a:lnTo>
                    <a:pt x="467868" y="0"/>
                  </a:lnTo>
                  <a:lnTo>
                    <a:pt x="467868" y="19050"/>
                  </a:lnTo>
                  <a:lnTo>
                    <a:pt x="467868" y="0"/>
                  </a:lnTo>
                  <a:cubicBezTo>
                    <a:pt x="726186" y="0"/>
                    <a:pt x="935609" y="209423"/>
                    <a:pt x="935609" y="467868"/>
                  </a:cubicBezTo>
                  <a:cubicBezTo>
                    <a:pt x="935609" y="475107"/>
                    <a:pt x="931545" y="481711"/>
                    <a:pt x="925068" y="484886"/>
                  </a:cubicBezTo>
                  <a:lnTo>
                    <a:pt x="916559" y="467868"/>
                  </a:lnTo>
                  <a:lnTo>
                    <a:pt x="935609" y="467868"/>
                  </a:lnTo>
                  <a:cubicBezTo>
                    <a:pt x="935609" y="726186"/>
                    <a:pt x="726186" y="935736"/>
                    <a:pt x="467741" y="935736"/>
                  </a:cubicBezTo>
                  <a:lnTo>
                    <a:pt x="467741" y="916686"/>
                  </a:lnTo>
                  <a:lnTo>
                    <a:pt x="467741" y="897636"/>
                  </a:lnTo>
                  <a:lnTo>
                    <a:pt x="467741" y="916686"/>
                  </a:lnTo>
                  <a:lnTo>
                    <a:pt x="467741" y="935736"/>
                  </a:lnTo>
                  <a:cubicBezTo>
                    <a:pt x="209423" y="935609"/>
                    <a:pt x="0" y="726186"/>
                    <a:pt x="0" y="467868"/>
                  </a:cubicBezTo>
                  <a:lnTo>
                    <a:pt x="19050" y="467868"/>
                  </a:lnTo>
                  <a:lnTo>
                    <a:pt x="0" y="467868"/>
                  </a:lnTo>
                  <a:moveTo>
                    <a:pt x="38100" y="467868"/>
                  </a:moveTo>
                  <a:lnTo>
                    <a:pt x="19050" y="467868"/>
                  </a:lnTo>
                  <a:lnTo>
                    <a:pt x="38100" y="467868"/>
                  </a:lnTo>
                  <a:cubicBezTo>
                    <a:pt x="38100" y="705104"/>
                    <a:pt x="230505" y="897509"/>
                    <a:pt x="467868" y="897509"/>
                  </a:cubicBezTo>
                  <a:cubicBezTo>
                    <a:pt x="478409" y="897509"/>
                    <a:pt x="486918" y="906018"/>
                    <a:pt x="486918" y="916559"/>
                  </a:cubicBezTo>
                  <a:cubicBezTo>
                    <a:pt x="486918" y="927100"/>
                    <a:pt x="478409" y="935609"/>
                    <a:pt x="467868" y="935609"/>
                  </a:cubicBezTo>
                  <a:cubicBezTo>
                    <a:pt x="457327" y="935609"/>
                    <a:pt x="448818" y="927100"/>
                    <a:pt x="448818" y="916559"/>
                  </a:cubicBezTo>
                  <a:cubicBezTo>
                    <a:pt x="448818" y="906018"/>
                    <a:pt x="457327" y="897509"/>
                    <a:pt x="467868" y="897509"/>
                  </a:cubicBezTo>
                  <a:cubicBezTo>
                    <a:pt x="705231" y="897509"/>
                    <a:pt x="897636" y="705104"/>
                    <a:pt x="897636" y="467741"/>
                  </a:cubicBezTo>
                  <a:cubicBezTo>
                    <a:pt x="897636" y="460502"/>
                    <a:pt x="901700" y="453898"/>
                    <a:pt x="908177" y="450723"/>
                  </a:cubicBezTo>
                  <a:lnTo>
                    <a:pt x="916686" y="467741"/>
                  </a:lnTo>
                  <a:lnTo>
                    <a:pt x="897636" y="467741"/>
                  </a:lnTo>
                  <a:cubicBezTo>
                    <a:pt x="897509" y="230505"/>
                    <a:pt x="705104" y="38100"/>
                    <a:pt x="467868" y="38100"/>
                  </a:cubicBezTo>
                  <a:cubicBezTo>
                    <a:pt x="464312" y="38100"/>
                    <a:pt x="460756" y="37084"/>
                    <a:pt x="457835" y="35179"/>
                  </a:cubicBezTo>
                  <a:lnTo>
                    <a:pt x="467868" y="19050"/>
                  </a:lnTo>
                  <a:lnTo>
                    <a:pt x="467868" y="38100"/>
                  </a:lnTo>
                  <a:cubicBezTo>
                    <a:pt x="230505" y="38100"/>
                    <a:pt x="38100" y="230505"/>
                    <a:pt x="38100" y="467868"/>
                  </a:cubicBezTo>
                  <a:close/>
                </a:path>
              </a:pathLst>
            </a:custGeom>
            <a:solidFill>
              <a:srgbClr val="018CE1"/>
            </a:solidFill>
          </p:spPr>
        </p:sp>
      </p:grpSp>
      <p:sp>
        <p:nvSpPr>
          <p:cNvPr id="16" name="Freeform 16" descr="preencoded.png"/>
          <p:cNvSpPr/>
          <p:nvPr/>
        </p:nvSpPr>
        <p:spPr>
          <a:xfrm>
            <a:off x="9456390" y="3667869"/>
            <a:ext cx="422374" cy="528043"/>
          </a:xfrm>
          <a:custGeom>
            <a:avLst/>
            <a:gdLst/>
            <a:ahLst/>
            <a:cxnLst/>
            <a:rect l="l" t="t" r="r" b="b"/>
            <a:pathLst>
              <a:path w="422374" h="528043">
                <a:moveTo>
                  <a:pt x="0" y="0"/>
                </a:moveTo>
                <a:lnTo>
                  <a:pt x="422374" y="0"/>
                </a:lnTo>
                <a:lnTo>
                  <a:pt x="422374" y="528042"/>
                </a:lnTo>
                <a:lnTo>
                  <a:pt x="0" y="528042"/>
                </a:lnTo>
                <a:lnTo>
                  <a:pt x="0" y="0"/>
                </a:lnTo>
                <a:close/>
              </a:path>
            </a:pathLst>
          </a:custGeom>
          <a:blipFill>
            <a:blip r:embed="rId3"/>
            <a:stretch>
              <a:fillRect l="-7" r="-7"/>
            </a:stretch>
          </a:blipFill>
        </p:spPr>
      </p:sp>
      <p:sp>
        <p:nvSpPr>
          <p:cNvPr id="17" name="TextBox 17"/>
          <p:cNvSpPr txBox="1"/>
          <p:nvPr/>
        </p:nvSpPr>
        <p:spPr>
          <a:xfrm>
            <a:off x="10303371" y="3679180"/>
            <a:ext cx="3520231" cy="458986"/>
          </a:xfrm>
          <a:prstGeom prst="rect">
            <a:avLst/>
          </a:prstGeom>
        </p:spPr>
        <p:txBody>
          <a:bodyPr lIns="0" tIns="0" rIns="0" bIns="0" rtlCol="0" anchor="t">
            <a:spAutoFit/>
          </a:bodyPr>
          <a:lstStyle/>
          <a:p>
            <a:pPr algn="l">
              <a:lnSpc>
                <a:spcPts val="3435"/>
              </a:lnSpc>
            </a:pPr>
            <a:r>
              <a:rPr lang="en-US" sz="2750" b="1">
                <a:solidFill>
                  <a:srgbClr val="00002E"/>
                </a:solidFill>
                <a:latin typeface="Nunito Bold"/>
                <a:ea typeface="Nunito Bold"/>
                <a:cs typeface="Nunito Bold"/>
                <a:sym typeface="Nunito Bold"/>
              </a:rPr>
              <a:t>Random Forests</a:t>
            </a:r>
            <a:endParaRPr lang="en-US" sz="2750" b="1">
              <a:solidFill>
                <a:srgbClr val="00002E"/>
              </a:solidFill>
              <a:latin typeface="Nunito Bold"/>
              <a:ea typeface="Nunito Bold"/>
              <a:cs typeface="Nunito Bold"/>
              <a:sym typeface="Nunito Bold"/>
            </a:endParaRPr>
          </a:p>
        </p:txBody>
      </p:sp>
      <p:sp>
        <p:nvSpPr>
          <p:cNvPr id="18" name="TextBox 18"/>
          <p:cNvSpPr txBox="1"/>
          <p:nvPr/>
        </p:nvSpPr>
        <p:spPr>
          <a:xfrm>
            <a:off x="10303371" y="4222402"/>
            <a:ext cx="6937622" cy="153159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An ensemble method that combines multiple decision trees to improve accuracy and reduce overfitting, offering robust and reliable predictions.</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19" name="Group 19"/>
          <p:cNvGrpSpPr/>
          <p:nvPr/>
        </p:nvGrpSpPr>
        <p:grpSpPr>
          <a:xfrm rot="0">
            <a:off x="1032867" y="6816924"/>
            <a:ext cx="701725" cy="701725"/>
            <a:chOff x="0" y="0"/>
            <a:chExt cx="935633" cy="935633"/>
          </a:xfrm>
        </p:grpSpPr>
        <p:sp>
          <p:nvSpPr>
            <p:cNvPr id="20" name="Freeform 20"/>
            <p:cNvSpPr/>
            <p:nvPr/>
          </p:nvSpPr>
          <p:spPr>
            <a:xfrm>
              <a:off x="19050" y="19050"/>
              <a:ext cx="897509" cy="897509"/>
            </a:xfrm>
            <a:custGeom>
              <a:avLst/>
              <a:gdLst/>
              <a:ahLst/>
              <a:cxnLst/>
              <a:rect l="l" t="t" r="r" b="b"/>
              <a:pathLst>
                <a:path w="897509" h="897509">
                  <a:moveTo>
                    <a:pt x="0" y="448818"/>
                  </a:moveTo>
                  <a:cubicBezTo>
                    <a:pt x="0" y="200914"/>
                    <a:pt x="200914" y="0"/>
                    <a:pt x="448818" y="0"/>
                  </a:cubicBezTo>
                  <a:cubicBezTo>
                    <a:pt x="696722" y="0"/>
                    <a:pt x="897509" y="200914"/>
                    <a:pt x="897509" y="448818"/>
                  </a:cubicBezTo>
                  <a:cubicBezTo>
                    <a:pt x="897509" y="696722"/>
                    <a:pt x="696595" y="897509"/>
                    <a:pt x="448818" y="897509"/>
                  </a:cubicBezTo>
                  <a:cubicBezTo>
                    <a:pt x="201041" y="897509"/>
                    <a:pt x="0" y="696595"/>
                    <a:pt x="0" y="448818"/>
                  </a:cubicBezTo>
                  <a:close/>
                </a:path>
              </a:pathLst>
            </a:custGeom>
            <a:solidFill>
              <a:srgbClr val="F3F3FF"/>
            </a:solidFill>
          </p:spPr>
        </p:sp>
        <p:sp>
          <p:nvSpPr>
            <p:cNvPr id="21" name="Freeform 21"/>
            <p:cNvSpPr/>
            <p:nvPr/>
          </p:nvSpPr>
          <p:spPr>
            <a:xfrm>
              <a:off x="0" y="0"/>
              <a:ext cx="935609" cy="935736"/>
            </a:xfrm>
            <a:custGeom>
              <a:avLst/>
              <a:gdLst/>
              <a:ahLst/>
              <a:cxnLst/>
              <a:rect l="l" t="t" r="r" b="b"/>
              <a:pathLst>
                <a:path w="935609" h="935736">
                  <a:moveTo>
                    <a:pt x="0" y="467868"/>
                  </a:moveTo>
                  <a:cubicBezTo>
                    <a:pt x="0" y="209423"/>
                    <a:pt x="209423" y="0"/>
                    <a:pt x="467868" y="0"/>
                  </a:cubicBezTo>
                  <a:cubicBezTo>
                    <a:pt x="471424" y="0"/>
                    <a:pt x="474980" y="1016"/>
                    <a:pt x="477901" y="2921"/>
                  </a:cubicBezTo>
                  <a:lnTo>
                    <a:pt x="467868" y="19050"/>
                  </a:lnTo>
                  <a:lnTo>
                    <a:pt x="467868" y="0"/>
                  </a:lnTo>
                  <a:lnTo>
                    <a:pt x="467868" y="19050"/>
                  </a:lnTo>
                  <a:lnTo>
                    <a:pt x="467868" y="0"/>
                  </a:lnTo>
                  <a:cubicBezTo>
                    <a:pt x="726186" y="0"/>
                    <a:pt x="935609" y="209423"/>
                    <a:pt x="935609" y="467868"/>
                  </a:cubicBezTo>
                  <a:cubicBezTo>
                    <a:pt x="935609" y="475107"/>
                    <a:pt x="931545" y="481711"/>
                    <a:pt x="925068" y="484886"/>
                  </a:cubicBezTo>
                  <a:lnTo>
                    <a:pt x="916559" y="467868"/>
                  </a:lnTo>
                  <a:lnTo>
                    <a:pt x="935609" y="467868"/>
                  </a:lnTo>
                  <a:cubicBezTo>
                    <a:pt x="935609" y="726186"/>
                    <a:pt x="726186" y="935736"/>
                    <a:pt x="467741" y="935736"/>
                  </a:cubicBezTo>
                  <a:lnTo>
                    <a:pt x="467741" y="916686"/>
                  </a:lnTo>
                  <a:lnTo>
                    <a:pt x="467741" y="897636"/>
                  </a:lnTo>
                  <a:lnTo>
                    <a:pt x="467741" y="916686"/>
                  </a:lnTo>
                  <a:lnTo>
                    <a:pt x="467741" y="935736"/>
                  </a:lnTo>
                  <a:cubicBezTo>
                    <a:pt x="209423" y="935609"/>
                    <a:pt x="0" y="726186"/>
                    <a:pt x="0" y="467868"/>
                  </a:cubicBezTo>
                  <a:lnTo>
                    <a:pt x="19050" y="467868"/>
                  </a:lnTo>
                  <a:lnTo>
                    <a:pt x="0" y="467868"/>
                  </a:lnTo>
                  <a:moveTo>
                    <a:pt x="38100" y="467868"/>
                  </a:moveTo>
                  <a:lnTo>
                    <a:pt x="19050" y="467868"/>
                  </a:lnTo>
                  <a:lnTo>
                    <a:pt x="38100" y="467868"/>
                  </a:lnTo>
                  <a:cubicBezTo>
                    <a:pt x="38100" y="705104"/>
                    <a:pt x="230505" y="897509"/>
                    <a:pt x="467868" y="897509"/>
                  </a:cubicBezTo>
                  <a:cubicBezTo>
                    <a:pt x="478409" y="897509"/>
                    <a:pt x="486918" y="906018"/>
                    <a:pt x="486918" y="916559"/>
                  </a:cubicBezTo>
                  <a:cubicBezTo>
                    <a:pt x="486918" y="927100"/>
                    <a:pt x="478409" y="935609"/>
                    <a:pt x="467868" y="935609"/>
                  </a:cubicBezTo>
                  <a:cubicBezTo>
                    <a:pt x="457327" y="935609"/>
                    <a:pt x="448818" y="927100"/>
                    <a:pt x="448818" y="916559"/>
                  </a:cubicBezTo>
                  <a:cubicBezTo>
                    <a:pt x="448818" y="906018"/>
                    <a:pt x="457327" y="897509"/>
                    <a:pt x="467868" y="897509"/>
                  </a:cubicBezTo>
                  <a:cubicBezTo>
                    <a:pt x="705231" y="897509"/>
                    <a:pt x="897636" y="705104"/>
                    <a:pt x="897636" y="467741"/>
                  </a:cubicBezTo>
                  <a:cubicBezTo>
                    <a:pt x="897636" y="460502"/>
                    <a:pt x="901700" y="453898"/>
                    <a:pt x="908177" y="450723"/>
                  </a:cubicBezTo>
                  <a:lnTo>
                    <a:pt x="916686" y="467741"/>
                  </a:lnTo>
                  <a:lnTo>
                    <a:pt x="897636" y="467741"/>
                  </a:lnTo>
                  <a:cubicBezTo>
                    <a:pt x="897509" y="230505"/>
                    <a:pt x="705104" y="38100"/>
                    <a:pt x="467868" y="38100"/>
                  </a:cubicBezTo>
                  <a:cubicBezTo>
                    <a:pt x="464312" y="38100"/>
                    <a:pt x="460756" y="37084"/>
                    <a:pt x="457835" y="35179"/>
                  </a:cubicBezTo>
                  <a:lnTo>
                    <a:pt x="467868" y="19050"/>
                  </a:lnTo>
                  <a:lnTo>
                    <a:pt x="467868" y="38100"/>
                  </a:lnTo>
                  <a:cubicBezTo>
                    <a:pt x="230505" y="38100"/>
                    <a:pt x="38100" y="230505"/>
                    <a:pt x="38100" y="467868"/>
                  </a:cubicBezTo>
                  <a:close/>
                </a:path>
              </a:pathLst>
            </a:custGeom>
            <a:solidFill>
              <a:srgbClr val="DA33BF"/>
            </a:solidFill>
          </p:spPr>
        </p:sp>
      </p:grpSp>
      <p:sp>
        <p:nvSpPr>
          <p:cNvPr id="22" name="Freeform 22" descr="preencoded.png"/>
          <p:cNvSpPr/>
          <p:nvPr/>
        </p:nvSpPr>
        <p:spPr>
          <a:xfrm>
            <a:off x="1172468" y="6903690"/>
            <a:ext cx="422374" cy="528043"/>
          </a:xfrm>
          <a:custGeom>
            <a:avLst/>
            <a:gdLst/>
            <a:ahLst/>
            <a:cxnLst/>
            <a:rect l="l" t="t" r="r" b="b"/>
            <a:pathLst>
              <a:path w="422374" h="528043">
                <a:moveTo>
                  <a:pt x="0" y="0"/>
                </a:moveTo>
                <a:lnTo>
                  <a:pt x="422373" y="0"/>
                </a:lnTo>
                <a:lnTo>
                  <a:pt x="422373" y="528042"/>
                </a:lnTo>
                <a:lnTo>
                  <a:pt x="0" y="528042"/>
                </a:lnTo>
                <a:lnTo>
                  <a:pt x="0" y="0"/>
                </a:lnTo>
                <a:close/>
              </a:path>
            </a:pathLst>
          </a:custGeom>
          <a:blipFill>
            <a:blip r:embed="rId4"/>
            <a:stretch>
              <a:fillRect l="-7" r="-7"/>
            </a:stretch>
          </a:blipFill>
        </p:spPr>
      </p:sp>
      <p:sp>
        <p:nvSpPr>
          <p:cNvPr id="23" name="TextBox 23"/>
          <p:cNvSpPr txBox="1"/>
          <p:nvPr/>
        </p:nvSpPr>
        <p:spPr>
          <a:xfrm>
            <a:off x="2019449" y="6915001"/>
            <a:ext cx="5123110" cy="458986"/>
          </a:xfrm>
          <a:prstGeom prst="rect">
            <a:avLst/>
          </a:prstGeom>
        </p:spPr>
        <p:txBody>
          <a:bodyPr lIns="0" tIns="0" rIns="0" bIns="0" rtlCol="0" anchor="t">
            <a:spAutoFit/>
          </a:bodyPr>
          <a:lstStyle/>
          <a:p>
            <a:pPr algn="l">
              <a:lnSpc>
                <a:spcPts val="3435"/>
              </a:lnSpc>
            </a:pPr>
            <a:r>
              <a:rPr lang="en-US" sz="2750" b="1">
                <a:solidFill>
                  <a:srgbClr val="00002E"/>
                </a:solidFill>
                <a:latin typeface="Nunito Bold"/>
                <a:ea typeface="Nunito Bold"/>
                <a:cs typeface="Nunito Bold"/>
                <a:sym typeface="Nunito Bold"/>
              </a:rPr>
              <a:t>Support Vector Machines (SVM)</a:t>
            </a:r>
            <a:endParaRPr lang="en-US" sz="2750" b="1">
              <a:solidFill>
                <a:srgbClr val="00002E"/>
              </a:solidFill>
              <a:latin typeface="Nunito Bold"/>
              <a:ea typeface="Nunito Bold"/>
              <a:cs typeface="Nunito Bold"/>
              <a:sym typeface="Nunito Bold"/>
            </a:endParaRPr>
          </a:p>
        </p:txBody>
      </p:sp>
      <p:sp>
        <p:nvSpPr>
          <p:cNvPr id="24" name="TextBox 24"/>
          <p:cNvSpPr txBox="1"/>
          <p:nvPr/>
        </p:nvSpPr>
        <p:spPr>
          <a:xfrm>
            <a:off x="2019449" y="7458224"/>
            <a:ext cx="6937622" cy="201037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Effective in high-dimensional spaces, SVMs create optimal hyperplanes to categorize crops, distinguishing between suitable and unsuitable options with precision.</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25" name="Group 25"/>
          <p:cNvGrpSpPr/>
          <p:nvPr/>
        </p:nvGrpSpPr>
        <p:grpSpPr>
          <a:xfrm rot="0">
            <a:off x="9316790" y="6816924"/>
            <a:ext cx="701725" cy="701725"/>
            <a:chOff x="0" y="0"/>
            <a:chExt cx="935633" cy="935633"/>
          </a:xfrm>
        </p:grpSpPr>
        <p:sp>
          <p:nvSpPr>
            <p:cNvPr id="26" name="Freeform 26"/>
            <p:cNvSpPr/>
            <p:nvPr/>
          </p:nvSpPr>
          <p:spPr>
            <a:xfrm>
              <a:off x="19050" y="19050"/>
              <a:ext cx="897509" cy="897509"/>
            </a:xfrm>
            <a:custGeom>
              <a:avLst/>
              <a:gdLst/>
              <a:ahLst/>
              <a:cxnLst/>
              <a:rect l="l" t="t" r="r" b="b"/>
              <a:pathLst>
                <a:path w="897509" h="897509">
                  <a:moveTo>
                    <a:pt x="0" y="448818"/>
                  </a:moveTo>
                  <a:cubicBezTo>
                    <a:pt x="0" y="200914"/>
                    <a:pt x="200914" y="0"/>
                    <a:pt x="448818" y="0"/>
                  </a:cubicBezTo>
                  <a:cubicBezTo>
                    <a:pt x="696722" y="0"/>
                    <a:pt x="897509" y="200914"/>
                    <a:pt x="897509" y="448818"/>
                  </a:cubicBezTo>
                  <a:cubicBezTo>
                    <a:pt x="897509" y="696722"/>
                    <a:pt x="696595" y="897509"/>
                    <a:pt x="448818" y="897509"/>
                  </a:cubicBezTo>
                  <a:cubicBezTo>
                    <a:pt x="201041" y="897509"/>
                    <a:pt x="0" y="696595"/>
                    <a:pt x="0" y="448818"/>
                  </a:cubicBezTo>
                  <a:close/>
                </a:path>
              </a:pathLst>
            </a:custGeom>
            <a:solidFill>
              <a:srgbClr val="F3F3FF"/>
            </a:solidFill>
          </p:spPr>
        </p:sp>
        <p:sp>
          <p:nvSpPr>
            <p:cNvPr id="27" name="Freeform 27"/>
            <p:cNvSpPr/>
            <p:nvPr/>
          </p:nvSpPr>
          <p:spPr>
            <a:xfrm>
              <a:off x="0" y="0"/>
              <a:ext cx="935609" cy="935736"/>
            </a:xfrm>
            <a:custGeom>
              <a:avLst/>
              <a:gdLst/>
              <a:ahLst/>
              <a:cxnLst/>
              <a:rect l="l" t="t" r="r" b="b"/>
              <a:pathLst>
                <a:path w="935609" h="935736">
                  <a:moveTo>
                    <a:pt x="0" y="467868"/>
                  </a:moveTo>
                  <a:cubicBezTo>
                    <a:pt x="0" y="209423"/>
                    <a:pt x="209423" y="0"/>
                    <a:pt x="467868" y="0"/>
                  </a:cubicBezTo>
                  <a:cubicBezTo>
                    <a:pt x="471424" y="0"/>
                    <a:pt x="474980" y="1016"/>
                    <a:pt x="477901" y="2921"/>
                  </a:cubicBezTo>
                  <a:lnTo>
                    <a:pt x="467868" y="19050"/>
                  </a:lnTo>
                  <a:lnTo>
                    <a:pt x="467868" y="0"/>
                  </a:lnTo>
                  <a:lnTo>
                    <a:pt x="467868" y="19050"/>
                  </a:lnTo>
                  <a:lnTo>
                    <a:pt x="467868" y="0"/>
                  </a:lnTo>
                  <a:cubicBezTo>
                    <a:pt x="726186" y="0"/>
                    <a:pt x="935609" y="209423"/>
                    <a:pt x="935609" y="467868"/>
                  </a:cubicBezTo>
                  <a:cubicBezTo>
                    <a:pt x="935609" y="475107"/>
                    <a:pt x="931545" y="481711"/>
                    <a:pt x="925068" y="484886"/>
                  </a:cubicBezTo>
                  <a:lnTo>
                    <a:pt x="916559" y="467868"/>
                  </a:lnTo>
                  <a:lnTo>
                    <a:pt x="935609" y="467868"/>
                  </a:lnTo>
                  <a:cubicBezTo>
                    <a:pt x="935609" y="726186"/>
                    <a:pt x="726186" y="935736"/>
                    <a:pt x="467741" y="935736"/>
                  </a:cubicBezTo>
                  <a:lnTo>
                    <a:pt x="467741" y="916686"/>
                  </a:lnTo>
                  <a:lnTo>
                    <a:pt x="467741" y="897636"/>
                  </a:lnTo>
                  <a:lnTo>
                    <a:pt x="467741" y="916686"/>
                  </a:lnTo>
                  <a:lnTo>
                    <a:pt x="467741" y="935736"/>
                  </a:lnTo>
                  <a:cubicBezTo>
                    <a:pt x="209423" y="935609"/>
                    <a:pt x="0" y="726186"/>
                    <a:pt x="0" y="467868"/>
                  </a:cubicBezTo>
                  <a:lnTo>
                    <a:pt x="19050" y="467868"/>
                  </a:lnTo>
                  <a:lnTo>
                    <a:pt x="0" y="467868"/>
                  </a:lnTo>
                  <a:moveTo>
                    <a:pt x="38100" y="467868"/>
                  </a:moveTo>
                  <a:lnTo>
                    <a:pt x="19050" y="467868"/>
                  </a:lnTo>
                  <a:lnTo>
                    <a:pt x="38100" y="467868"/>
                  </a:lnTo>
                  <a:cubicBezTo>
                    <a:pt x="38100" y="705104"/>
                    <a:pt x="230505" y="897509"/>
                    <a:pt x="467868" y="897509"/>
                  </a:cubicBezTo>
                  <a:cubicBezTo>
                    <a:pt x="478409" y="897509"/>
                    <a:pt x="486918" y="906018"/>
                    <a:pt x="486918" y="916559"/>
                  </a:cubicBezTo>
                  <a:cubicBezTo>
                    <a:pt x="486918" y="927100"/>
                    <a:pt x="478409" y="935609"/>
                    <a:pt x="467868" y="935609"/>
                  </a:cubicBezTo>
                  <a:cubicBezTo>
                    <a:pt x="457327" y="935609"/>
                    <a:pt x="448818" y="927100"/>
                    <a:pt x="448818" y="916559"/>
                  </a:cubicBezTo>
                  <a:cubicBezTo>
                    <a:pt x="448818" y="906018"/>
                    <a:pt x="457327" y="897509"/>
                    <a:pt x="467868" y="897509"/>
                  </a:cubicBezTo>
                  <a:cubicBezTo>
                    <a:pt x="705231" y="897509"/>
                    <a:pt x="897636" y="705104"/>
                    <a:pt x="897636" y="467741"/>
                  </a:cubicBezTo>
                  <a:cubicBezTo>
                    <a:pt x="897636" y="460502"/>
                    <a:pt x="901700" y="453898"/>
                    <a:pt x="908177" y="450723"/>
                  </a:cubicBezTo>
                  <a:lnTo>
                    <a:pt x="916686" y="467741"/>
                  </a:lnTo>
                  <a:lnTo>
                    <a:pt x="897636" y="467741"/>
                  </a:lnTo>
                  <a:cubicBezTo>
                    <a:pt x="897509" y="230505"/>
                    <a:pt x="705104" y="38100"/>
                    <a:pt x="467868" y="38100"/>
                  </a:cubicBezTo>
                  <a:cubicBezTo>
                    <a:pt x="464312" y="38100"/>
                    <a:pt x="460756" y="37084"/>
                    <a:pt x="457835" y="35179"/>
                  </a:cubicBezTo>
                  <a:lnTo>
                    <a:pt x="467868" y="19050"/>
                  </a:lnTo>
                  <a:lnTo>
                    <a:pt x="467868" y="38100"/>
                  </a:lnTo>
                  <a:cubicBezTo>
                    <a:pt x="230505" y="38100"/>
                    <a:pt x="38100" y="230505"/>
                    <a:pt x="38100" y="467868"/>
                  </a:cubicBezTo>
                  <a:close/>
                </a:path>
              </a:pathLst>
            </a:custGeom>
            <a:solidFill>
              <a:srgbClr val="2D4DF2"/>
            </a:solidFill>
          </p:spPr>
        </p:sp>
      </p:grpSp>
      <p:sp>
        <p:nvSpPr>
          <p:cNvPr id="28" name="Freeform 28" descr="preencoded.png"/>
          <p:cNvSpPr/>
          <p:nvPr/>
        </p:nvSpPr>
        <p:spPr>
          <a:xfrm>
            <a:off x="9456390" y="6903690"/>
            <a:ext cx="422374" cy="528043"/>
          </a:xfrm>
          <a:custGeom>
            <a:avLst/>
            <a:gdLst/>
            <a:ahLst/>
            <a:cxnLst/>
            <a:rect l="l" t="t" r="r" b="b"/>
            <a:pathLst>
              <a:path w="422374" h="528043">
                <a:moveTo>
                  <a:pt x="0" y="0"/>
                </a:moveTo>
                <a:lnTo>
                  <a:pt x="422374" y="0"/>
                </a:lnTo>
                <a:lnTo>
                  <a:pt x="422374" y="528042"/>
                </a:lnTo>
                <a:lnTo>
                  <a:pt x="0" y="528042"/>
                </a:lnTo>
                <a:lnTo>
                  <a:pt x="0" y="0"/>
                </a:lnTo>
                <a:close/>
              </a:path>
            </a:pathLst>
          </a:custGeom>
          <a:blipFill>
            <a:blip r:embed="rId5"/>
            <a:stretch>
              <a:fillRect l="-7" r="-7"/>
            </a:stretch>
          </a:blipFill>
        </p:spPr>
      </p:sp>
      <p:sp>
        <p:nvSpPr>
          <p:cNvPr id="29" name="TextBox 29"/>
          <p:cNvSpPr txBox="1"/>
          <p:nvPr/>
        </p:nvSpPr>
        <p:spPr>
          <a:xfrm>
            <a:off x="10303371" y="6915001"/>
            <a:ext cx="3520231" cy="458986"/>
          </a:xfrm>
          <a:prstGeom prst="rect">
            <a:avLst/>
          </a:prstGeom>
        </p:spPr>
        <p:txBody>
          <a:bodyPr lIns="0" tIns="0" rIns="0" bIns="0" rtlCol="0" anchor="t">
            <a:spAutoFit/>
          </a:bodyPr>
          <a:lstStyle/>
          <a:p>
            <a:pPr algn="l">
              <a:lnSpc>
                <a:spcPts val="3435"/>
              </a:lnSpc>
            </a:pPr>
            <a:r>
              <a:rPr lang="en-US" sz="2750" b="1">
                <a:solidFill>
                  <a:srgbClr val="00002E"/>
                </a:solidFill>
                <a:latin typeface="Nunito Bold"/>
                <a:ea typeface="Nunito Bold"/>
                <a:cs typeface="Nunito Bold"/>
                <a:sym typeface="Nunito Bold"/>
              </a:rPr>
              <a:t>Gradient Boosting</a:t>
            </a:r>
            <a:endParaRPr lang="en-US" sz="2750" b="1">
              <a:solidFill>
                <a:srgbClr val="00002E"/>
              </a:solidFill>
              <a:latin typeface="Nunito Bold"/>
              <a:ea typeface="Nunito Bold"/>
              <a:cs typeface="Nunito Bold"/>
              <a:sym typeface="Nunito Bold"/>
            </a:endParaRPr>
          </a:p>
        </p:txBody>
      </p:sp>
      <p:sp>
        <p:nvSpPr>
          <p:cNvPr id="30" name="TextBox 30"/>
          <p:cNvSpPr txBox="1"/>
          <p:nvPr/>
        </p:nvSpPr>
        <p:spPr>
          <a:xfrm>
            <a:off x="10303371" y="7458224"/>
            <a:ext cx="6937622" cy="2010370"/>
          </a:xfrm>
          <a:prstGeom prst="rect">
            <a:avLst/>
          </a:prstGeom>
        </p:spPr>
        <p:txBody>
          <a:bodyPr lIns="0" tIns="0" rIns="0" bIns="0" rtlCol="0" anchor="t">
            <a:spAutoFit/>
          </a:bodyPr>
          <a:lstStyle/>
          <a:p>
            <a:pPr algn="l">
              <a:lnSpc>
                <a:spcPts val="3750"/>
              </a:lnSpc>
            </a:pPr>
            <a:r>
              <a:rPr lang="en-US" sz="2310">
                <a:solidFill>
                  <a:srgbClr val="00002E"/>
                </a:solidFill>
                <a:latin typeface="PT Sans" panose="020B0503020203020204"/>
                <a:ea typeface="PT Sans" panose="020B0503020203020204"/>
                <a:cs typeface="PT Sans" panose="020B0503020203020204"/>
                <a:sym typeface="PT Sans" panose="020B0503020203020204"/>
              </a:rPr>
              <a:t>A powerful technique that builds models sequentially, where each new model corrects errors of previous ones, leading to highly accurate and refined recommendations.</a:t>
            </a:r>
            <a:endParaRPr lang="en-US" sz="2310">
              <a:solidFill>
                <a:srgbClr val="00002E"/>
              </a:solidFill>
              <a:latin typeface="PT Sans" panose="020B0503020203020204"/>
              <a:ea typeface="PT Sans" panose="020B0503020203020204"/>
              <a:cs typeface="PT Sans" panose="020B0503020203020204"/>
              <a:sym typeface="PT Sans" panose="020B0503020203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rot="0">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F">
                <a:alpha val="56078"/>
              </a:srgbClr>
            </a:solidFill>
          </p:spPr>
        </p:sp>
      </p:grpSp>
      <p:sp>
        <p:nvSpPr>
          <p:cNvPr id="5" name="Freeform 5" descr="preencoded.png">
            <a:hlinkClick r:id="rId2"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sp>
      <p:sp>
        <p:nvSpPr>
          <p:cNvPr id="6" name="Freeform 6" descr="preencoded.png"/>
          <p:cNvSpPr/>
          <p:nvPr/>
        </p:nvSpPr>
        <p:spPr>
          <a:xfrm>
            <a:off x="11430000" y="0"/>
            <a:ext cx="6858000" cy="10299352"/>
          </a:xfrm>
          <a:custGeom>
            <a:avLst/>
            <a:gdLst/>
            <a:ahLst/>
            <a:cxnLst/>
            <a:rect l="l" t="t" r="r" b="b"/>
            <a:pathLst>
              <a:path w="6858000" h="10299352">
                <a:moveTo>
                  <a:pt x="0" y="0"/>
                </a:moveTo>
                <a:lnTo>
                  <a:pt x="6858000" y="0"/>
                </a:lnTo>
                <a:lnTo>
                  <a:pt x="6858000" y="10299352"/>
                </a:lnTo>
                <a:lnTo>
                  <a:pt x="0" y="10299352"/>
                </a:lnTo>
                <a:lnTo>
                  <a:pt x="0" y="0"/>
                </a:lnTo>
                <a:close/>
              </a:path>
            </a:pathLst>
          </a:custGeom>
          <a:blipFill>
            <a:blip r:embed="rId4"/>
            <a:stretch>
              <a:fillRect l="-13" r="-13"/>
            </a:stretch>
          </a:blipFill>
        </p:spPr>
      </p:sp>
      <p:sp>
        <p:nvSpPr>
          <p:cNvPr id="7" name="TextBox 7"/>
          <p:cNvSpPr txBox="1"/>
          <p:nvPr/>
        </p:nvSpPr>
        <p:spPr>
          <a:xfrm>
            <a:off x="740717" y="563016"/>
            <a:ext cx="7305812" cy="609600"/>
          </a:xfrm>
          <a:prstGeom prst="rect">
            <a:avLst/>
          </a:prstGeom>
        </p:spPr>
        <p:txBody>
          <a:bodyPr lIns="0" tIns="0" rIns="0" bIns="0" rtlCol="0" anchor="t">
            <a:spAutoFit/>
          </a:bodyPr>
          <a:lstStyle/>
          <a:p>
            <a:pPr algn="l">
              <a:lnSpc>
                <a:spcPts val="4875"/>
              </a:lnSpc>
            </a:pPr>
            <a:r>
              <a:rPr lang="en-US" sz="3875" b="1">
                <a:solidFill>
                  <a:srgbClr val="00002E"/>
                </a:solidFill>
                <a:latin typeface="Nunito Bold"/>
                <a:ea typeface="Nunito Bold"/>
                <a:cs typeface="Nunito Bold"/>
                <a:sym typeface="Nunito Bold"/>
              </a:rPr>
              <a:t>Technological Foundations</a:t>
            </a:r>
            <a:endParaRPr lang="en-US" sz="3875" b="1">
              <a:solidFill>
                <a:srgbClr val="00002E"/>
              </a:solidFill>
              <a:latin typeface="Nunito Bold"/>
              <a:ea typeface="Nunito Bold"/>
              <a:cs typeface="Nunito Bold"/>
              <a:sym typeface="Nunito Bold"/>
            </a:endParaRPr>
          </a:p>
        </p:txBody>
      </p:sp>
      <p:sp>
        <p:nvSpPr>
          <p:cNvPr id="8" name="TextBox 8"/>
          <p:cNvSpPr txBox="1"/>
          <p:nvPr/>
        </p:nvSpPr>
        <p:spPr>
          <a:xfrm>
            <a:off x="740718" y="1455241"/>
            <a:ext cx="9948565" cy="1082427"/>
          </a:xfrm>
          <a:prstGeom prst="rect">
            <a:avLst/>
          </a:prstGeom>
        </p:spPr>
        <p:txBody>
          <a:bodyPr lIns="0" tIns="0" rIns="0" bIns="0" rtlCol="0" anchor="t">
            <a:spAutoFit/>
          </a:bodyPr>
          <a:lstStyle/>
          <a:p>
            <a:pPr algn="l">
              <a:lnSpc>
                <a:spcPts val="2625"/>
              </a:lnSpc>
            </a:pPr>
            <a:r>
              <a:rPr lang="en-US" sz="1625">
                <a:solidFill>
                  <a:srgbClr val="00002E"/>
                </a:solidFill>
                <a:latin typeface="PT Sans" panose="020B0503020203020204"/>
                <a:ea typeface="PT Sans" panose="020B0503020203020204"/>
                <a:cs typeface="PT Sans" panose="020B0503020203020204"/>
                <a:sym typeface="PT Sans" panose="020B0503020203020204"/>
              </a:rPr>
              <a:t>The Crop Recommendation System is built upon a robust foundation of cutting-edge programming languages and libraries. These technologies ensure efficiency, scalability, and user-friendliness, from data processing to web application development.</a:t>
            </a:r>
            <a:endParaRPr lang="en-US" sz="1625">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9" name="Group 9"/>
          <p:cNvGrpSpPr/>
          <p:nvPr/>
        </p:nvGrpSpPr>
        <p:grpSpPr>
          <a:xfrm rot="0">
            <a:off x="731192" y="2766120"/>
            <a:ext cx="9967615" cy="1595735"/>
            <a:chOff x="0" y="0"/>
            <a:chExt cx="13290153" cy="2127647"/>
          </a:xfrm>
        </p:grpSpPr>
        <p:sp>
          <p:nvSpPr>
            <p:cNvPr id="10" name="Freeform 10"/>
            <p:cNvSpPr/>
            <p:nvPr/>
          </p:nvSpPr>
          <p:spPr>
            <a:xfrm>
              <a:off x="12700" y="12700"/>
              <a:ext cx="13264769" cy="2102231"/>
            </a:xfrm>
            <a:custGeom>
              <a:avLst/>
              <a:gdLst/>
              <a:ahLst/>
              <a:cxnLst/>
              <a:rect l="l" t="t" r="r" b="b"/>
              <a:pathLst>
                <a:path w="13264769" h="2102231">
                  <a:moveTo>
                    <a:pt x="0" y="423291"/>
                  </a:moveTo>
                  <a:cubicBezTo>
                    <a:pt x="0" y="189484"/>
                    <a:pt x="191516" y="0"/>
                    <a:pt x="427609" y="0"/>
                  </a:cubicBezTo>
                  <a:lnTo>
                    <a:pt x="12837160" y="0"/>
                  </a:lnTo>
                  <a:cubicBezTo>
                    <a:pt x="13073380" y="0"/>
                    <a:pt x="13264769" y="189484"/>
                    <a:pt x="13264769" y="423291"/>
                  </a:cubicBezTo>
                  <a:lnTo>
                    <a:pt x="13264769" y="1678940"/>
                  </a:lnTo>
                  <a:cubicBezTo>
                    <a:pt x="13264769" y="1912747"/>
                    <a:pt x="13073253" y="2102231"/>
                    <a:pt x="12837160" y="2102231"/>
                  </a:cubicBezTo>
                  <a:lnTo>
                    <a:pt x="427609" y="2102231"/>
                  </a:lnTo>
                  <a:cubicBezTo>
                    <a:pt x="191516" y="2102231"/>
                    <a:pt x="0" y="1912747"/>
                    <a:pt x="0" y="1678940"/>
                  </a:cubicBezTo>
                  <a:close/>
                </a:path>
              </a:pathLst>
            </a:custGeom>
            <a:solidFill>
              <a:srgbClr val="F3F3FF"/>
            </a:solidFill>
          </p:spPr>
        </p:sp>
        <p:sp>
          <p:nvSpPr>
            <p:cNvPr id="11" name="Freeform 11"/>
            <p:cNvSpPr/>
            <p:nvPr/>
          </p:nvSpPr>
          <p:spPr>
            <a:xfrm>
              <a:off x="0" y="0"/>
              <a:ext cx="13290169" cy="2127631"/>
            </a:xfrm>
            <a:custGeom>
              <a:avLst/>
              <a:gdLst/>
              <a:ahLst/>
              <a:cxnLst/>
              <a:rect l="l" t="t" r="r" b="b"/>
              <a:pathLst>
                <a:path w="13290169" h="2127631">
                  <a:moveTo>
                    <a:pt x="0" y="435991"/>
                  </a:moveTo>
                  <a:cubicBezTo>
                    <a:pt x="0" y="195072"/>
                    <a:pt x="197231" y="0"/>
                    <a:pt x="440309" y="0"/>
                  </a:cubicBezTo>
                  <a:lnTo>
                    <a:pt x="12849860" y="0"/>
                  </a:lnTo>
                  <a:lnTo>
                    <a:pt x="12849860" y="12700"/>
                  </a:lnTo>
                  <a:lnTo>
                    <a:pt x="12849860" y="0"/>
                  </a:lnTo>
                  <a:cubicBezTo>
                    <a:pt x="13092937" y="0"/>
                    <a:pt x="13290169" y="195072"/>
                    <a:pt x="13290169" y="435991"/>
                  </a:cubicBezTo>
                  <a:lnTo>
                    <a:pt x="13277469" y="435991"/>
                  </a:lnTo>
                  <a:lnTo>
                    <a:pt x="13290169" y="435991"/>
                  </a:lnTo>
                  <a:lnTo>
                    <a:pt x="13290169" y="1691640"/>
                  </a:lnTo>
                  <a:lnTo>
                    <a:pt x="13277469" y="1691640"/>
                  </a:lnTo>
                  <a:lnTo>
                    <a:pt x="13290169" y="1691640"/>
                  </a:lnTo>
                  <a:cubicBezTo>
                    <a:pt x="13290169" y="1932559"/>
                    <a:pt x="13092937" y="2127631"/>
                    <a:pt x="12849860" y="2127631"/>
                  </a:cubicBezTo>
                  <a:lnTo>
                    <a:pt x="12849860" y="2114931"/>
                  </a:lnTo>
                  <a:lnTo>
                    <a:pt x="12849860" y="2127631"/>
                  </a:lnTo>
                  <a:lnTo>
                    <a:pt x="440309" y="2127631"/>
                  </a:lnTo>
                  <a:lnTo>
                    <a:pt x="440309" y="2114931"/>
                  </a:lnTo>
                  <a:lnTo>
                    <a:pt x="440309" y="2127631"/>
                  </a:lnTo>
                  <a:cubicBezTo>
                    <a:pt x="197231" y="2127631"/>
                    <a:pt x="0" y="1932559"/>
                    <a:pt x="0" y="1691640"/>
                  </a:cubicBezTo>
                  <a:lnTo>
                    <a:pt x="0" y="435991"/>
                  </a:lnTo>
                  <a:lnTo>
                    <a:pt x="12700" y="435991"/>
                  </a:lnTo>
                  <a:lnTo>
                    <a:pt x="0" y="435991"/>
                  </a:lnTo>
                  <a:moveTo>
                    <a:pt x="25400" y="435991"/>
                  </a:moveTo>
                  <a:lnTo>
                    <a:pt x="25400" y="1691640"/>
                  </a:lnTo>
                  <a:lnTo>
                    <a:pt x="12700" y="1691640"/>
                  </a:lnTo>
                  <a:lnTo>
                    <a:pt x="25400" y="1691640"/>
                  </a:lnTo>
                  <a:cubicBezTo>
                    <a:pt x="25400" y="1918335"/>
                    <a:pt x="211074" y="2102231"/>
                    <a:pt x="440309" y="2102231"/>
                  </a:cubicBezTo>
                  <a:lnTo>
                    <a:pt x="12849860" y="2102231"/>
                  </a:lnTo>
                  <a:cubicBezTo>
                    <a:pt x="13079095" y="2102231"/>
                    <a:pt x="13264769" y="1918208"/>
                    <a:pt x="13264769" y="1691640"/>
                  </a:cubicBezTo>
                  <a:lnTo>
                    <a:pt x="13264769" y="435991"/>
                  </a:lnTo>
                  <a:cubicBezTo>
                    <a:pt x="13264769" y="209296"/>
                    <a:pt x="13079095" y="25400"/>
                    <a:pt x="12849860" y="25400"/>
                  </a:cubicBezTo>
                  <a:lnTo>
                    <a:pt x="440309" y="25400"/>
                  </a:lnTo>
                  <a:lnTo>
                    <a:pt x="440309" y="12700"/>
                  </a:lnTo>
                  <a:lnTo>
                    <a:pt x="440309" y="25400"/>
                  </a:lnTo>
                  <a:cubicBezTo>
                    <a:pt x="211074" y="25400"/>
                    <a:pt x="25400" y="209423"/>
                    <a:pt x="25400" y="435991"/>
                  </a:cubicBezTo>
                  <a:close/>
                </a:path>
              </a:pathLst>
            </a:custGeom>
            <a:solidFill>
              <a:srgbClr val="2D4DF2"/>
            </a:solidFill>
          </p:spPr>
        </p:sp>
      </p:grpSp>
      <p:sp>
        <p:nvSpPr>
          <p:cNvPr id="12" name="TextBox 12"/>
          <p:cNvSpPr txBox="1"/>
          <p:nvPr/>
        </p:nvSpPr>
        <p:spPr>
          <a:xfrm>
            <a:off x="971401" y="2987279"/>
            <a:ext cx="2490044" cy="330250"/>
          </a:xfrm>
          <a:prstGeom prst="rect">
            <a:avLst/>
          </a:prstGeom>
        </p:spPr>
        <p:txBody>
          <a:bodyPr lIns="0" tIns="0" rIns="0" bIns="0" rtlCol="0" anchor="t">
            <a:spAutoFit/>
          </a:bodyPr>
          <a:lstStyle/>
          <a:p>
            <a:pPr algn="l">
              <a:lnSpc>
                <a:spcPts val="2435"/>
              </a:lnSpc>
            </a:pPr>
            <a:r>
              <a:rPr lang="en-US" sz="1935" b="1">
                <a:solidFill>
                  <a:srgbClr val="00002E"/>
                </a:solidFill>
                <a:latin typeface="Nunito Bold"/>
                <a:ea typeface="Nunito Bold"/>
                <a:cs typeface="Nunito Bold"/>
                <a:sym typeface="Nunito Bold"/>
              </a:rPr>
              <a:t>Python</a:t>
            </a:r>
            <a:endParaRPr lang="en-US" sz="1935" b="1">
              <a:solidFill>
                <a:srgbClr val="00002E"/>
              </a:solidFill>
              <a:latin typeface="Nunito Bold"/>
              <a:ea typeface="Nunito Bold"/>
              <a:cs typeface="Nunito Bold"/>
              <a:sym typeface="Nunito Bold"/>
            </a:endParaRPr>
          </a:p>
        </p:txBody>
      </p:sp>
      <p:sp>
        <p:nvSpPr>
          <p:cNvPr id="13" name="TextBox 13"/>
          <p:cNvSpPr txBox="1"/>
          <p:nvPr/>
        </p:nvSpPr>
        <p:spPr>
          <a:xfrm>
            <a:off x="971401" y="3377804"/>
            <a:ext cx="9487197" cy="743842"/>
          </a:xfrm>
          <a:prstGeom prst="rect">
            <a:avLst/>
          </a:prstGeom>
        </p:spPr>
        <p:txBody>
          <a:bodyPr lIns="0" tIns="0" rIns="0" bIns="0" rtlCol="0" anchor="t">
            <a:spAutoFit/>
          </a:bodyPr>
          <a:lstStyle/>
          <a:p>
            <a:pPr algn="l">
              <a:lnSpc>
                <a:spcPts val="2625"/>
              </a:lnSpc>
            </a:pPr>
            <a:r>
              <a:rPr lang="en-US" sz="1625">
                <a:solidFill>
                  <a:srgbClr val="00002E"/>
                </a:solidFill>
                <a:latin typeface="PT Sans" panose="020B0503020203020204"/>
                <a:ea typeface="PT Sans" panose="020B0503020203020204"/>
                <a:cs typeface="PT Sans" panose="020B0503020203020204"/>
                <a:sym typeface="PT Sans" panose="020B0503020203020204"/>
              </a:rPr>
              <a:t>The primary programming language for model development, data preprocessing, and orchestrating the entire web application.</a:t>
            </a:r>
            <a:endParaRPr lang="en-US" sz="1625">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14" name="Group 14"/>
          <p:cNvGrpSpPr/>
          <p:nvPr/>
        </p:nvGrpSpPr>
        <p:grpSpPr>
          <a:xfrm rot="0">
            <a:off x="731192" y="4554439"/>
            <a:ext cx="9967615" cy="1595735"/>
            <a:chOff x="0" y="0"/>
            <a:chExt cx="13290153" cy="2127647"/>
          </a:xfrm>
        </p:grpSpPr>
        <p:sp>
          <p:nvSpPr>
            <p:cNvPr id="15" name="Freeform 15"/>
            <p:cNvSpPr/>
            <p:nvPr/>
          </p:nvSpPr>
          <p:spPr>
            <a:xfrm>
              <a:off x="12700" y="12700"/>
              <a:ext cx="13264769" cy="2102231"/>
            </a:xfrm>
            <a:custGeom>
              <a:avLst/>
              <a:gdLst/>
              <a:ahLst/>
              <a:cxnLst/>
              <a:rect l="l" t="t" r="r" b="b"/>
              <a:pathLst>
                <a:path w="13264769" h="2102231">
                  <a:moveTo>
                    <a:pt x="0" y="423291"/>
                  </a:moveTo>
                  <a:cubicBezTo>
                    <a:pt x="0" y="189484"/>
                    <a:pt x="191516" y="0"/>
                    <a:pt x="427609" y="0"/>
                  </a:cubicBezTo>
                  <a:lnTo>
                    <a:pt x="12837160" y="0"/>
                  </a:lnTo>
                  <a:cubicBezTo>
                    <a:pt x="13073380" y="0"/>
                    <a:pt x="13264769" y="189484"/>
                    <a:pt x="13264769" y="423291"/>
                  </a:cubicBezTo>
                  <a:lnTo>
                    <a:pt x="13264769" y="1678940"/>
                  </a:lnTo>
                  <a:cubicBezTo>
                    <a:pt x="13264769" y="1912747"/>
                    <a:pt x="13073253" y="2102231"/>
                    <a:pt x="12837160" y="2102231"/>
                  </a:cubicBezTo>
                  <a:lnTo>
                    <a:pt x="427609" y="2102231"/>
                  </a:lnTo>
                  <a:cubicBezTo>
                    <a:pt x="191516" y="2102231"/>
                    <a:pt x="0" y="1912747"/>
                    <a:pt x="0" y="1678940"/>
                  </a:cubicBezTo>
                  <a:close/>
                </a:path>
              </a:pathLst>
            </a:custGeom>
            <a:solidFill>
              <a:srgbClr val="F3F3FF"/>
            </a:solidFill>
          </p:spPr>
        </p:sp>
        <p:sp>
          <p:nvSpPr>
            <p:cNvPr id="16" name="Freeform 16"/>
            <p:cNvSpPr/>
            <p:nvPr/>
          </p:nvSpPr>
          <p:spPr>
            <a:xfrm>
              <a:off x="0" y="0"/>
              <a:ext cx="13290169" cy="2127631"/>
            </a:xfrm>
            <a:custGeom>
              <a:avLst/>
              <a:gdLst/>
              <a:ahLst/>
              <a:cxnLst/>
              <a:rect l="l" t="t" r="r" b="b"/>
              <a:pathLst>
                <a:path w="13290169" h="2127631">
                  <a:moveTo>
                    <a:pt x="0" y="435991"/>
                  </a:moveTo>
                  <a:cubicBezTo>
                    <a:pt x="0" y="195072"/>
                    <a:pt x="197231" y="0"/>
                    <a:pt x="440309" y="0"/>
                  </a:cubicBezTo>
                  <a:lnTo>
                    <a:pt x="12849860" y="0"/>
                  </a:lnTo>
                  <a:lnTo>
                    <a:pt x="12849860" y="12700"/>
                  </a:lnTo>
                  <a:lnTo>
                    <a:pt x="12849860" y="0"/>
                  </a:lnTo>
                  <a:cubicBezTo>
                    <a:pt x="13092937" y="0"/>
                    <a:pt x="13290169" y="195072"/>
                    <a:pt x="13290169" y="435991"/>
                  </a:cubicBezTo>
                  <a:lnTo>
                    <a:pt x="13277469" y="435991"/>
                  </a:lnTo>
                  <a:lnTo>
                    <a:pt x="13290169" y="435991"/>
                  </a:lnTo>
                  <a:lnTo>
                    <a:pt x="13290169" y="1691640"/>
                  </a:lnTo>
                  <a:lnTo>
                    <a:pt x="13277469" y="1691640"/>
                  </a:lnTo>
                  <a:lnTo>
                    <a:pt x="13290169" y="1691640"/>
                  </a:lnTo>
                  <a:cubicBezTo>
                    <a:pt x="13290169" y="1932559"/>
                    <a:pt x="13092937" y="2127631"/>
                    <a:pt x="12849860" y="2127631"/>
                  </a:cubicBezTo>
                  <a:lnTo>
                    <a:pt x="12849860" y="2114931"/>
                  </a:lnTo>
                  <a:lnTo>
                    <a:pt x="12849860" y="2127631"/>
                  </a:lnTo>
                  <a:lnTo>
                    <a:pt x="440309" y="2127631"/>
                  </a:lnTo>
                  <a:lnTo>
                    <a:pt x="440309" y="2114931"/>
                  </a:lnTo>
                  <a:lnTo>
                    <a:pt x="440309" y="2127631"/>
                  </a:lnTo>
                  <a:cubicBezTo>
                    <a:pt x="197231" y="2127631"/>
                    <a:pt x="0" y="1932559"/>
                    <a:pt x="0" y="1691640"/>
                  </a:cubicBezTo>
                  <a:lnTo>
                    <a:pt x="0" y="435991"/>
                  </a:lnTo>
                  <a:lnTo>
                    <a:pt x="12700" y="435991"/>
                  </a:lnTo>
                  <a:lnTo>
                    <a:pt x="0" y="435991"/>
                  </a:lnTo>
                  <a:moveTo>
                    <a:pt x="25400" y="435991"/>
                  </a:moveTo>
                  <a:lnTo>
                    <a:pt x="25400" y="1691640"/>
                  </a:lnTo>
                  <a:lnTo>
                    <a:pt x="12700" y="1691640"/>
                  </a:lnTo>
                  <a:lnTo>
                    <a:pt x="25400" y="1691640"/>
                  </a:lnTo>
                  <a:cubicBezTo>
                    <a:pt x="25400" y="1918335"/>
                    <a:pt x="211074" y="2102231"/>
                    <a:pt x="440309" y="2102231"/>
                  </a:cubicBezTo>
                  <a:lnTo>
                    <a:pt x="12849860" y="2102231"/>
                  </a:lnTo>
                  <a:cubicBezTo>
                    <a:pt x="13079095" y="2102231"/>
                    <a:pt x="13264769" y="1918208"/>
                    <a:pt x="13264769" y="1691640"/>
                  </a:cubicBezTo>
                  <a:lnTo>
                    <a:pt x="13264769" y="435991"/>
                  </a:lnTo>
                  <a:cubicBezTo>
                    <a:pt x="13264769" y="209296"/>
                    <a:pt x="13079095" y="25400"/>
                    <a:pt x="12849860" y="25400"/>
                  </a:cubicBezTo>
                  <a:lnTo>
                    <a:pt x="440309" y="25400"/>
                  </a:lnTo>
                  <a:lnTo>
                    <a:pt x="440309" y="12700"/>
                  </a:lnTo>
                  <a:lnTo>
                    <a:pt x="440309" y="25400"/>
                  </a:lnTo>
                  <a:cubicBezTo>
                    <a:pt x="211074" y="25400"/>
                    <a:pt x="25400" y="209423"/>
                    <a:pt x="25400" y="435991"/>
                  </a:cubicBezTo>
                  <a:close/>
                </a:path>
              </a:pathLst>
            </a:custGeom>
            <a:solidFill>
              <a:srgbClr val="018CE1"/>
            </a:solidFill>
          </p:spPr>
        </p:sp>
      </p:grpSp>
      <p:sp>
        <p:nvSpPr>
          <p:cNvPr id="17" name="TextBox 17"/>
          <p:cNvSpPr txBox="1"/>
          <p:nvPr/>
        </p:nvSpPr>
        <p:spPr>
          <a:xfrm>
            <a:off x="971401" y="4775597"/>
            <a:ext cx="2490044" cy="330250"/>
          </a:xfrm>
          <a:prstGeom prst="rect">
            <a:avLst/>
          </a:prstGeom>
        </p:spPr>
        <p:txBody>
          <a:bodyPr lIns="0" tIns="0" rIns="0" bIns="0" rtlCol="0" anchor="t">
            <a:spAutoFit/>
          </a:bodyPr>
          <a:lstStyle/>
          <a:p>
            <a:pPr algn="l">
              <a:lnSpc>
                <a:spcPts val="2435"/>
              </a:lnSpc>
            </a:pPr>
            <a:r>
              <a:rPr lang="en-US" sz="1935" b="1">
                <a:solidFill>
                  <a:srgbClr val="00002E"/>
                </a:solidFill>
                <a:latin typeface="Nunito Bold"/>
                <a:ea typeface="Nunito Bold"/>
                <a:cs typeface="Nunito Bold"/>
                <a:sym typeface="Nunito Bold"/>
              </a:rPr>
              <a:t>Scikit-learn</a:t>
            </a:r>
            <a:endParaRPr lang="en-US" sz="1935" b="1">
              <a:solidFill>
                <a:srgbClr val="00002E"/>
              </a:solidFill>
              <a:latin typeface="Nunito Bold"/>
              <a:ea typeface="Nunito Bold"/>
              <a:cs typeface="Nunito Bold"/>
              <a:sym typeface="Nunito Bold"/>
            </a:endParaRPr>
          </a:p>
        </p:txBody>
      </p:sp>
      <p:sp>
        <p:nvSpPr>
          <p:cNvPr id="18" name="TextBox 18"/>
          <p:cNvSpPr txBox="1"/>
          <p:nvPr/>
        </p:nvSpPr>
        <p:spPr>
          <a:xfrm>
            <a:off x="971401" y="5166123"/>
            <a:ext cx="9487197" cy="743842"/>
          </a:xfrm>
          <a:prstGeom prst="rect">
            <a:avLst/>
          </a:prstGeom>
        </p:spPr>
        <p:txBody>
          <a:bodyPr lIns="0" tIns="0" rIns="0" bIns="0" rtlCol="0" anchor="t">
            <a:spAutoFit/>
          </a:bodyPr>
          <a:lstStyle/>
          <a:p>
            <a:pPr algn="l">
              <a:lnSpc>
                <a:spcPts val="2625"/>
              </a:lnSpc>
            </a:pPr>
            <a:r>
              <a:rPr lang="en-US" sz="1625">
                <a:solidFill>
                  <a:srgbClr val="00002E"/>
                </a:solidFill>
                <a:latin typeface="PT Sans" panose="020B0503020203020204"/>
                <a:ea typeface="PT Sans" panose="020B0503020203020204"/>
                <a:cs typeface="PT Sans" panose="020B0503020203020204"/>
                <a:sym typeface="PT Sans" panose="020B0503020203020204"/>
              </a:rPr>
              <a:t>A comprehensive machine learning library, integral for training, evaluating, and deploying our predictive models with high performance.</a:t>
            </a:r>
            <a:endParaRPr lang="en-US" sz="1625">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19" name="Group 19"/>
          <p:cNvGrpSpPr/>
          <p:nvPr/>
        </p:nvGrpSpPr>
        <p:grpSpPr>
          <a:xfrm rot="0">
            <a:off x="731192" y="6342758"/>
            <a:ext cx="9967615" cy="1595735"/>
            <a:chOff x="0" y="0"/>
            <a:chExt cx="13290153" cy="2127647"/>
          </a:xfrm>
        </p:grpSpPr>
        <p:sp>
          <p:nvSpPr>
            <p:cNvPr id="20" name="Freeform 20"/>
            <p:cNvSpPr/>
            <p:nvPr/>
          </p:nvSpPr>
          <p:spPr>
            <a:xfrm>
              <a:off x="12700" y="12700"/>
              <a:ext cx="13264769" cy="2102231"/>
            </a:xfrm>
            <a:custGeom>
              <a:avLst/>
              <a:gdLst/>
              <a:ahLst/>
              <a:cxnLst/>
              <a:rect l="l" t="t" r="r" b="b"/>
              <a:pathLst>
                <a:path w="13264769" h="2102231">
                  <a:moveTo>
                    <a:pt x="0" y="423291"/>
                  </a:moveTo>
                  <a:cubicBezTo>
                    <a:pt x="0" y="189484"/>
                    <a:pt x="191516" y="0"/>
                    <a:pt x="427609" y="0"/>
                  </a:cubicBezTo>
                  <a:lnTo>
                    <a:pt x="12837160" y="0"/>
                  </a:lnTo>
                  <a:cubicBezTo>
                    <a:pt x="13073380" y="0"/>
                    <a:pt x="13264769" y="189484"/>
                    <a:pt x="13264769" y="423291"/>
                  </a:cubicBezTo>
                  <a:lnTo>
                    <a:pt x="13264769" y="1678940"/>
                  </a:lnTo>
                  <a:cubicBezTo>
                    <a:pt x="13264769" y="1912747"/>
                    <a:pt x="13073253" y="2102231"/>
                    <a:pt x="12837160" y="2102231"/>
                  </a:cubicBezTo>
                  <a:lnTo>
                    <a:pt x="427609" y="2102231"/>
                  </a:lnTo>
                  <a:cubicBezTo>
                    <a:pt x="191516" y="2102231"/>
                    <a:pt x="0" y="1912747"/>
                    <a:pt x="0" y="1678940"/>
                  </a:cubicBezTo>
                  <a:close/>
                </a:path>
              </a:pathLst>
            </a:custGeom>
            <a:solidFill>
              <a:srgbClr val="F3F3FF"/>
            </a:solidFill>
          </p:spPr>
        </p:sp>
        <p:sp>
          <p:nvSpPr>
            <p:cNvPr id="21" name="Freeform 21"/>
            <p:cNvSpPr/>
            <p:nvPr/>
          </p:nvSpPr>
          <p:spPr>
            <a:xfrm>
              <a:off x="0" y="0"/>
              <a:ext cx="13290169" cy="2127631"/>
            </a:xfrm>
            <a:custGeom>
              <a:avLst/>
              <a:gdLst/>
              <a:ahLst/>
              <a:cxnLst/>
              <a:rect l="l" t="t" r="r" b="b"/>
              <a:pathLst>
                <a:path w="13290169" h="2127631">
                  <a:moveTo>
                    <a:pt x="0" y="435991"/>
                  </a:moveTo>
                  <a:cubicBezTo>
                    <a:pt x="0" y="195072"/>
                    <a:pt x="197231" y="0"/>
                    <a:pt x="440309" y="0"/>
                  </a:cubicBezTo>
                  <a:lnTo>
                    <a:pt x="12849860" y="0"/>
                  </a:lnTo>
                  <a:lnTo>
                    <a:pt x="12849860" y="12700"/>
                  </a:lnTo>
                  <a:lnTo>
                    <a:pt x="12849860" y="0"/>
                  </a:lnTo>
                  <a:cubicBezTo>
                    <a:pt x="13092937" y="0"/>
                    <a:pt x="13290169" y="195072"/>
                    <a:pt x="13290169" y="435991"/>
                  </a:cubicBezTo>
                  <a:lnTo>
                    <a:pt x="13277469" y="435991"/>
                  </a:lnTo>
                  <a:lnTo>
                    <a:pt x="13290169" y="435991"/>
                  </a:lnTo>
                  <a:lnTo>
                    <a:pt x="13290169" y="1691640"/>
                  </a:lnTo>
                  <a:lnTo>
                    <a:pt x="13277469" y="1691640"/>
                  </a:lnTo>
                  <a:lnTo>
                    <a:pt x="13290169" y="1691640"/>
                  </a:lnTo>
                  <a:cubicBezTo>
                    <a:pt x="13290169" y="1932559"/>
                    <a:pt x="13092937" y="2127631"/>
                    <a:pt x="12849860" y="2127631"/>
                  </a:cubicBezTo>
                  <a:lnTo>
                    <a:pt x="12849860" y="2114931"/>
                  </a:lnTo>
                  <a:lnTo>
                    <a:pt x="12849860" y="2127631"/>
                  </a:lnTo>
                  <a:lnTo>
                    <a:pt x="440309" y="2127631"/>
                  </a:lnTo>
                  <a:lnTo>
                    <a:pt x="440309" y="2114931"/>
                  </a:lnTo>
                  <a:lnTo>
                    <a:pt x="440309" y="2127631"/>
                  </a:lnTo>
                  <a:cubicBezTo>
                    <a:pt x="197231" y="2127631"/>
                    <a:pt x="0" y="1932559"/>
                    <a:pt x="0" y="1691640"/>
                  </a:cubicBezTo>
                  <a:lnTo>
                    <a:pt x="0" y="435991"/>
                  </a:lnTo>
                  <a:lnTo>
                    <a:pt x="12700" y="435991"/>
                  </a:lnTo>
                  <a:lnTo>
                    <a:pt x="0" y="435991"/>
                  </a:lnTo>
                  <a:moveTo>
                    <a:pt x="25400" y="435991"/>
                  </a:moveTo>
                  <a:lnTo>
                    <a:pt x="25400" y="1691640"/>
                  </a:lnTo>
                  <a:lnTo>
                    <a:pt x="12700" y="1691640"/>
                  </a:lnTo>
                  <a:lnTo>
                    <a:pt x="25400" y="1691640"/>
                  </a:lnTo>
                  <a:cubicBezTo>
                    <a:pt x="25400" y="1918335"/>
                    <a:pt x="211074" y="2102231"/>
                    <a:pt x="440309" y="2102231"/>
                  </a:cubicBezTo>
                  <a:lnTo>
                    <a:pt x="12849860" y="2102231"/>
                  </a:lnTo>
                  <a:cubicBezTo>
                    <a:pt x="13079095" y="2102231"/>
                    <a:pt x="13264769" y="1918208"/>
                    <a:pt x="13264769" y="1691640"/>
                  </a:cubicBezTo>
                  <a:lnTo>
                    <a:pt x="13264769" y="435991"/>
                  </a:lnTo>
                  <a:cubicBezTo>
                    <a:pt x="13264769" y="209296"/>
                    <a:pt x="13079095" y="25400"/>
                    <a:pt x="12849860" y="25400"/>
                  </a:cubicBezTo>
                  <a:lnTo>
                    <a:pt x="440309" y="25400"/>
                  </a:lnTo>
                  <a:lnTo>
                    <a:pt x="440309" y="12700"/>
                  </a:lnTo>
                  <a:lnTo>
                    <a:pt x="440309" y="25400"/>
                  </a:lnTo>
                  <a:cubicBezTo>
                    <a:pt x="211074" y="25400"/>
                    <a:pt x="25400" y="209423"/>
                    <a:pt x="25400" y="435991"/>
                  </a:cubicBezTo>
                  <a:close/>
                </a:path>
              </a:pathLst>
            </a:custGeom>
            <a:solidFill>
              <a:srgbClr val="DA33BF"/>
            </a:solidFill>
          </p:spPr>
        </p:sp>
      </p:grpSp>
      <p:sp>
        <p:nvSpPr>
          <p:cNvPr id="22" name="TextBox 22"/>
          <p:cNvSpPr txBox="1"/>
          <p:nvPr/>
        </p:nvSpPr>
        <p:spPr>
          <a:xfrm>
            <a:off x="971401" y="6563916"/>
            <a:ext cx="2490044" cy="330250"/>
          </a:xfrm>
          <a:prstGeom prst="rect">
            <a:avLst/>
          </a:prstGeom>
        </p:spPr>
        <p:txBody>
          <a:bodyPr lIns="0" tIns="0" rIns="0" bIns="0" rtlCol="0" anchor="t">
            <a:spAutoFit/>
          </a:bodyPr>
          <a:lstStyle/>
          <a:p>
            <a:pPr algn="l">
              <a:lnSpc>
                <a:spcPts val="2435"/>
              </a:lnSpc>
            </a:pPr>
            <a:r>
              <a:rPr lang="en-US" sz="1935" b="1">
                <a:solidFill>
                  <a:srgbClr val="00002E"/>
                </a:solidFill>
                <a:latin typeface="Nunito Bold"/>
                <a:ea typeface="Nunito Bold"/>
                <a:cs typeface="Nunito Bold"/>
                <a:sym typeface="Nunito Bold"/>
              </a:rPr>
              <a:t>Pandas &amp; NumPy</a:t>
            </a:r>
            <a:endParaRPr lang="en-US" sz="1935" b="1">
              <a:solidFill>
                <a:srgbClr val="00002E"/>
              </a:solidFill>
              <a:latin typeface="Nunito Bold"/>
              <a:ea typeface="Nunito Bold"/>
              <a:cs typeface="Nunito Bold"/>
              <a:sym typeface="Nunito Bold"/>
            </a:endParaRPr>
          </a:p>
        </p:txBody>
      </p:sp>
      <p:sp>
        <p:nvSpPr>
          <p:cNvPr id="23" name="TextBox 23"/>
          <p:cNvSpPr txBox="1"/>
          <p:nvPr/>
        </p:nvSpPr>
        <p:spPr>
          <a:xfrm>
            <a:off x="971401" y="6954440"/>
            <a:ext cx="9487197" cy="743842"/>
          </a:xfrm>
          <a:prstGeom prst="rect">
            <a:avLst/>
          </a:prstGeom>
        </p:spPr>
        <p:txBody>
          <a:bodyPr lIns="0" tIns="0" rIns="0" bIns="0" rtlCol="0" anchor="t">
            <a:spAutoFit/>
          </a:bodyPr>
          <a:lstStyle/>
          <a:p>
            <a:pPr algn="l">
              <a:lnSpc>
                <a:spcPts val="2625"/>
              </a:lnSpc>
            </a:pPr>
            <a:r>
              <a:rPr lang="en-US" sz="1625">
                <a:solidFill>
                  <a:srgbClr val="00002E"/>
                </a:solidFill>
                <a:latin typeface="PT Sans" panose="020B0503020203020204"/>
                <a:ea typeface="PT Sans" panose="020B0503020203020204"/>
                <a:cs typeface="PT Sans" panose="020B0503020203020204"/>
                <a:sym typeface="PT Sans" panose="020B0503020203020204"/>
              </a:rPr>
              <a:t>Essential libraries for efficient data manipulation, numerical computing, and handling large datasets during the preprocessing and analysis phases.</a:t>
            </a:r>
            <a:endParaRPr lang="en-US" sz="1625">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24" name="Group 24"/>
          <p:cNvGrpSpPr/>
          <p:nvPr/>
        </p:nvGrpSpPr>
        <p:grpSpPr>
          <a:xfrm rot="0">
            <a:off x="731192" y="8131076"/>
            <a:ext cx="9967615" cy="1595735"/>
            <a:chOff x="0" y="0"/>
            <a:chExt cx="13290153" cy="2127647"/>
          </a:xfrm>
        </p:grpSpPr>
        <p:sp>
          <p:nvSpPr>
            <p:cNvPr id="25" name="Freeform 25"/>
            <p:cNvSpPr/>
            <p:nvPr/>
          </p:nvSpPr>
          <p:spPr>
            <a:xfrm>
              <a:off x="12700" y="12700"/>
              <a:ext cx="13264769" cy="2102231"/>
            </a:xfrm>
            <a:custGeom>
              <a:avLst/>
              <a:gdLst/>
              <a:ahLst/>
              <a:cxnLst/>
              <a:rect l="l" t="t" r="r" b="b"/>
              <a:pathLst>
                <a:path w="13264769" h="2102231">
                  <a:moveTo>
                    <a:pt x="0" y="423291"/>
                  </a:moveTo>
                  <a:cubicBezTo>
                    <a:pt x="0" y="189484"/>
                    <a:pt x="191516" y="0"/>
                    <a:pt x="427609" y="0"/>
                  </a:cubicBezTo>
                  <a:lnTo>
                    <a:pt x="12837160" y="0"/>
                  </a:lnTo>
                  <a:cubicBezTo>
                    <a:pt x="13073380" y="0"/>
                    <a:pt x="13264769" y="189484"/>
                    <a:pt x="13264769" y="423291"/>
                  </a:cubicBezTo>
                  <a:lnTo>
                    <a:pt x="13264769" y="1678940"/>
                  </a:lnTo>
                  <a:cubicBezTo>
                    <a:pt x="13264769" y="1912747"/>
                    <a:pt x="13073253" y="2102231"/>
                    <a:pt x="12837160" y="2102231"/>
                  </a:cubicBezTo>
                  <a:lnTo>
                    <a:pt x="427609" y="2102231"/>
                  </a:lnTo>
                  <a:cubicBezTo>
                    <a:pt x="191516" y="2102231"/>
                    <a:pt x="0" y="1912747"/>
                    <a:pt x="0" y="1678940"/>
                  </a:cubicBezTo>
                  <a:close/>
                </a:path>
              </a:pathLst>
            </a:custGeom>
            <a:solidFill>
              <a:srgbClr val="F3F3FF"/>
            </a:solidFill>
          </p:spPr>
        </p:sp>
        <p:sp>
          <p:nvSpPr>
            <p:cNvPr id="26" name="Freeform 26"/>
            <p:cNvSpPr/>
            <p:nvPr/>
          </p:nvSpPr>
          <p:spPr>
            <a:xfrm>
              <a:off x="0" y="0"/>
              <a:ext cx="13290169" cy="2127631"/>
            </a:xfrm>
            <a:custGeom>
              <a:avLst/>
              <a:gdLst/>
              <a:ahLst/>
              <a:cxnLst/>
              <a:rect l="l" t="t" r="r" b="b"/>
              <a:pathLst>
                <a:path w="13290169" h="2127631">
                  <a:moveTo>
                    <a:pt x="0" y="435991"/>
                  </a:moveTo>
                  <a:cubicBezTo>
                    <a:pt x="0" y="195072"/>
                    <a:pt x="197231" y="0"/>
                    <a:pt x="440309" y="0"/>
                  </a:cubicBezTo>
                  <a:lnTo>
                    <a:pt x="12849860" y="0"/>
                  </a:lnTo>
                  <a:lnTo>
                    <a:pt x="12849860" y="12700"/>
                  </a:lnTo>
                  <a:lnTo>
                    <a:pt x="12849860" y="0"/>
                  </a:lnTo>
                  <a:cubicBezTo>
                    <a:pt x="13092937" y="0"/>
                    <a:pt x="13290169" y="195072"/>
                    <a:pt x="13290169" y="435991"/>
                  </a:cubicBezTo>
                  <a:lnTo>
                    <a:pt x="13277469" y="435991"/>
                  </a:lnTo>
                  <a:lnTo>
                    <a:pt x="13290169" y="435991"/>
                  </a:lnTo>
                  <a:lnTo>
                    <a:pt x="13290169" y="1691640"/>
                  </a:lnTo>
                  <a:lnTo>
                    <a:pt x="13277469" y="1691640"/>
                  </a:lnTo>
                  <a:lnTo>
                    <a:pt x="13290169" y="1691640"/>
                  </a:lnTo>
                  <a:cubicBezTo>
                    <a:pt x="13290169" y="1932559"/>
                    <a:pt x="13092937" y="2127631"/>
                    <a:pt x="12849860" y="2127631"/>
                  </a:cubicBezTo>
                  <a:lnTo>
                    <a:pt x="12849860" y="2114931"/>
                  </a:lnTo>
                  <a:lnTo>
                    <a:pt x="12849860" y="2127631"/>
                  </a:lnTo>
                  <a:lnTo>
                    <a:pt x="440309" y="2127631"/>
                  </a:lnTo>
                  <a:lnTo>
                    <a:pt x="440309" y="2114931"/>
                  </a:lnTo>
                  <a:lnTo>
                    <a:pt x="440309" y="2127631"/>
                  </a:lnTo>
                  <a:cubicBezTo>
                    <a:pt x="197231" y="2127631"/>
                    <a:pt x="0" y="1932559"/>
                    <a:pt x="0" y="1691640"/>
                  </a:cubicBezTo>
                  <a:lnTo>
                    <a:pt x="0" y="435991"/>
                  </a:lnTo>
                  <a:lnTo>
                    <a:pt x="12700" y="435991"/>
                  </a:lnTo>
                  <a:lnTo>
                    <a:pt x="0" y="435991"/>
                  </a:lnTo>
                  <a:moveTo>
                    <a:pt x="25400" y="435991"/>
                  </a:moveTo>
                  <a:lnTo>
                    <a:pt x="25400" y="1691640"/>
                  </a:lnTo>
                  <a:lnTo>
                    <a:pt x="12700" y="1691640"/>
                  </a:lnTo>
                  <a:lnTo>
                    <a:pt x="25400" y="1691640"/>
                  </a:lnTo>
                  <a:cubicBezTo>
                    <a:pt x="25400" y="1918335"/>
                    <a:pt x="211074" y="2102231"/>
                    <a:pt x="440309" y="2102231"/>
                  </a:cubicBezTo>
                  <a:lnTo>
                    <a:pt x="12849860" y="2102231"/>
                  </a:lnTo>
                  <a:cubicBezTo>
                    <a:pt x="13079095" y="2102231"/>
                    <a:pt x="13264769" y="1918208"/>
                    <a:pt x="13264769" y="1691640"/>
                  </a:cubicBezTo>
                  <a:lnTo>
                    <a:pt x="13264769" y="435991"/>
                  </a:lnTo>
                  <a:cubicBezTo>
                    <a:pt x="13264769" y="209296"/>
                    <a:pt x="13079095" y="25400"/>
                    <a:pt x="12849860" y="25400"/>
                  </a:cubicBezTo>
                  <a:lnTo>
                    <a:pt x="440309" y="25400"/>
                  </a:lnTo>
                  <a:lnTo>
                    <a:pt x="440309" y="12700"/>
                  </a:lnTo>
                  <a:lnTo>
                    <a:pt x="440309" y="25400"/>
                  </a:lnTo>
                  <a:cubicBezTo>
                    <a:pt x="211074" y="25400"/>
                    <a:pt x="25400" y="209423"/>
                    <a:pt x="25400" y="435991"/>
                  </a:cubicBezTo>
                  <a:close/>
                </a:path>
              </a:pathLst>
            </a:custGeom>
            <a:solidFill>
              <a:srgbClr val="2D4DF2"/>
            </a:solidFill>
          </p:spPr>
        </p:sp>
      </p:grpSp>
      <p:sp>
        <p:nvSpPr>
          <p:cNvPr id="27" name="TextBox 27"/>
          <p:cNvSpPr txBox="1"/>
          <p:nvPr/>
        </p:nvSpPr>
        <p:spPr>
          <a:xfrm>
            <a:off x="971401" y="8352234"/>
            <a:ext cx="2490044" cy="330250"/>
          </a:xfrm>
          <a:prstGeom prst="rect">
            <a:avLst/>
          </a:prstGeom>
        </p:spPr>
        <p:txBody>
          <a:bodyPr lIns="0" tIns="0" rIns="0" bIns="0" rtlCol="0" anchor="t">
            <a:spAutoFit/>
          </a:bodyPr>
          <a:lstStyle/>
          <a:p>
            <a:pPr algn="l">
              <a:lnSpc>
                <a:spcPts val="2435"/>
              </a:lnSpc>
            </a:pPr>
            <a:r>
              <a:rPr lang="en-US" sz="1935" b="1">
                <a:solidFill>
                  <a:srgbClr val="00002E"/>
                </a:solidFill>
                <a:latin typeface="Nunito Bold"/>
                <a:ea typeface="Nunito Bold"/>
                <a:cs typeface="Nunito Bold"/>
                <a:sym typeface="Nunito Bold"/>
              </a:rPr>
              <a:t>Flask</a:t>
            </a:r>
            <a:endParaRPr lang="en-US" sz="1935" b="1">
              <a:solidFill>
                <a:srgbClr val="00002E"/>
              </a:solidFill>
              <a:latin typeface="Nunito Bold"/>
              <a:ea typeface="Nunito Bold"/>
              <a:cs typeface="Nunito Bold"/>
              <a:sym typeface="Nunito Bold"/>
            </a:endParaRPr>
          </a:p>
        </p:txBody>
      </p:sp>
      <p:sp>
        <p:nvSpPr>
          <p:cNvPr id="28" name="TextBox 28"/>
          <p:cNvSpPr txBox="1"/>
          <p:nvPr/>
        </p:nvSpPr>
        <p:spPr>
          <a:xfrm>
            <a:off x="971401" y="8742760"/>
            <a:ext cx="9487197" cy="743842"/>
          </a:xfrm>
          <a:prstGeom prst="rect">
            <a:avLst/>
          </a:prstGeom>
        </p:spPr>
        <p:txBody>
          <a:bodyPr lIns="0" tIns="0" rIns="0" bIns="0" rtlCol="0" anchor="t">
            <a:spAutoFit/>
          </a:bodyPr>
          <a:lstStyle/>
          <a:p>
            <a:pPr algn="l">
              <a:lnSpc>
                <a:spcPts val="2625"/>
              </a:lnSpc>
            </a:pPr>
            <a:r>
              <a:rPr lang="en-US" sz="1625">
                <a:solidFill>
                  <a:srgbClr val="00002E"/>
                </a:solidFill>
                <a:latin typeface="PT Sans" panose="020B0503020203020204"/>
                <a:ea typeface="PT Sans" panose="020B0503020203020204"/>
                <a:cs typeface="PT Sans" panose="020B0503020203020204"/>
                <a:sym typeface="PT Sans" panose="020B0503020203020204"/>
              </a:rPr>
              <a:t>The lightweight web framework powering the user interface, ensuring a seamless and responsive experience for farmers accessing recommendations.</a:t>
            </a:r>
            <a:endParaRPr lang="en-US" sz="1625">
              <a:solidFill>
                <a:srgbClr val="00002E"/>
              </a:solidFill>
              <a:latin typeface="PT Sans" panose="020B0503020203020204"/>
              <a:ea typeface="PT Sans" panose="020B0503020203020204"/>
              <a:cs typeface="PT Sans" panose="020B0503020203020204"/>
              <a:sym typeface="PT Sans" panose="020B050302020302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rot="0">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F">
                <a:alpha val="56078"/>
              </a:srgbClr>
            </a:solidFill>
          </p:spPr>
        </p:sp>
      </p:grpSp>
      <p:sp>
        <p:nvSpPr>
          <p:cNvPr id="5" name="TextBox 5"/>
          <p:cNvSpPr txBox="1"/>
          <p:nvPr/>
        </p:nvSpPr>
        <p:spPr>
          <a:xfrm>
            <a:off x="854422" y="837456"/>
            <a:ext cx="12958019" cy="746671"/>
          </a:xfrm>
          <a:prstGeom prst="rect">
            <a:avLst/>
          </a:prstGeom>
        </p:spPr>
        <p:txBody>
          <a:bodyPr lIns="0" tIns="0" rIns="0" bIns="0" rtlCol="0" anchor="t">
            <a:spAutoFit/>
          </a:bodyPr>
          <a:lstStyle/>
          <a:p>
            <a:pPr algn="l">
              <a:lnSpc>
                <a:spcPts val="5625"/>
              </a:lnSpc>
            </a:pPr>
            <a:r>
              <a:rPr lang="en-US" sz="4500" b="1">
                <a:solidFill>
                  <a:srgbClr val="00002E"/>
                </a:solidFill>
                <a:latin typeface="Nunito Bold"/>
                <a:ea typeface="Nunito Bold"/>
                <a:cs typeface="Nunito Bold"/>
                <a:sym typeface="Nunito Bold"/>
              </a:rPr>
              <a:t>Impact and Benefits for Agricultural Stakeholders</a:t>
            </a:r>
            <a:endParaRPr lang="en-US" sz="4500" b="1">
              <a:solidFill>
                <a:srgbClr val="00002E"/>
              </a:solidFill>
              <a:latin typeface="Nunito Bold"/>
              <a:ea typeface="Nunito Bold"/>
              <a:cs typeface="Nunito Bold"/>
              <a:sym typeface="Nunito Bold"/>
            </a:endParaRPr>
          </a:p>
        </p:txBody>
      </p:sp>
      <p:sp>
        <p:nvSpPr>
          <p:cNvPr id="6" name="TextBox 6"/>
          <p:cNvSpPr txBox="1"/>
          <p:nvPr/>
        </p:nvSpPr>
        <p:spPr>
          <a:xfrm>
            <a:off x="854422" y="2005607"/>
            <a:ext cx="16579155" cy="847725"/>
          </a:xfrm>
          <a:prstGeom prst="rect">
            <a:avLst/>
          </a:prstGeom>
        </p:spPr>
        <p:txBody>
          <a:bodyPr lIns="0" tIns="0" rIns="0" bIns="0" rtlCol="0" anchor="t">
            <a:spAutoFit/>
          </a:bodyPr>
          <a:lstStyle/>
          <a:p>
            <a:pPr algn="l">
              <a:lnSpc>
                <a:spcPts val="3060"/>
              </a:lnSpc>
            </a:pPr>
            <a:r>
              <a:rPr lang="en-US" sz="1875">
                <a:solidFill>
                  <a:srgbClr val="00002E"/>
                </a:solidFill>
                <a:latin typeface="PT Sans" panose="020B0503020203020204"/>
                <a:ea typeface="PT Sans" panose="020B0503020203020204"/>
                <a:cs typeface="PT Sans" panose="020B0503020203020204"/>
                <a:sym typeface="PT Sans" panose="020B0503020203020204"/>
              </a:rPr>
              <a:t>The implementation of the Crop Recommendation System brings tangible benefits across the agricultural value chain, promoting both individual farm prosperity and broader food security.</a:t>
            </a:r>
            <a:endParaRPr lang="en-US" sz="1875">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7" name="Group 7"/>
          <p:cNvGrpSpPr/>
          <p:nvPr/>
        </p:nvGrpSpPr>
        <p:grpSpPr>
          <a:xfrm rot="0">
            <a:off x="840135" y="3113634"/>
            <a:ext cx="2100857" cy="1412676"/>
            <a:chOff x="0" y="0"/>
            <a:chExt cx="2801143" cy="1883568"/>
          </a:xfrm>
        </p:grpSpPr>
        <p:sp>
          <p:nvSpPr>
            <p:cNvPr id="8" name="Freeform 8"/>
            <p:cNvSpPr/>
            <p:nvPr/>
          </p:nvSpPr>
          <p:spPr>
            <a:xfrm>
              <a:off x="19050" y="19050"/>
              <a:ext cx="2763012" cy="1845437"/>
            </a:xfrm>
            <a:custGeom>
              <a:avLst/>
              <a:gdLst/>
              <a:ahLst/>
              <a:cxnLst/>
              <a:rect l="l" t="t" r="r" b="b"/>
              <a:pathLst>
                <a:path w="2763012" h="1845437">
                  <a:moveTo>
                    <a:pt x="0" y="488315"/>
                  </a:moveTo>
                  <a:cubicBezTo>
                    <a:pt x="0" y="218567"/>
                    <a:pt x="220091" y="0"/>
                    <a:pt x="491617" y="0"/>
                  </a:cubicBezTo>
                  <a:lnTo>
                    <a:pt x="2271395" y="0"/>
                  </a:lnTo>
                  <a:cubicBezTo>
                    <a:pt x="2542921" y="0"/>
                    <a:pt x="2763012" y="218567"/>
                    <a:pt x="2763012" y="488315"/>
                  </a:cubicBezTo>
                  <a:lnTo>
                    <a:pt x="2763012" y="1357122"/>
                  </a:lnTo>
                  <a:cubicBezTo>
                    <a:pt x="2763012" y="1626870"/>
                    <a:pt x="2542921" y="1845437"/>
                    <a:pt x="2271395" y="1845437"/>
                  </a:cubicBezTo>
                  <a:lnTo>
                    <a:pt x="491617" y="1845437"/>
                  </a:lnTo>
                  <a:cubicBezTo>
                    <a:pt x="220091" y="1845437"/>
                    <a:pt x="0" y="1626870"/>
                    <a:pt x="0" y="1357122"/>
                  </a:cubicBezTo>
                  <a:close/>
                </a:path>
              </a:pathLst>
            </a:custGeom>
            <a:solidFill>
              <a:srgbClr val="F3F3FF"/>
            </a:solidFill>
          </p:spPr>
        </p:sp>
        <p:sp>
          <p:nvSpPr>
            <p:cNvPr id="9" name="Freeform 9"/>
            <p:cNvSpPr/>
            <p:nvPr/>
          </p:nvSpPr>
          <p:spPr>
            <a:xfrm>
              <a:off x="0" y="0"/>
              <a:ext cx="2801112" cy="1883537"/>
            </a:xfrm>
            <a:custGeom>
              <a:avLst/>
              <a:gdLst/>
              <a:ahLst/>
              <a:cxnLst/>
              <a:rect l="l" t="t" r="r" b="b"/>
              <a:pathLst>
                <a:path w="2801112" h="1883537">
                  <a:moveTo>
                    <a:pt x="0" y="507365"/>
                  </a:moveTo>
                  <a:cubicBezTo>
                    <a:pt x="0" y="227076"/>
                    <a:pt x="228727" y="0"/>
                    <a:pt x="510667" y="0"/>
                  </a:cubicBezTo>
                  <a:lnTo>
                    <a:pt x="2290445" y="0"/>
                  </a:lnTo>
                  <a:lnTo>
                    <a:pt x="2290445" y="19050"/>
                  </a:lnTo>
                  <a:lnTo>
                    <a:pt x="2290445" y="0"/>
                  </a:lnTo>
                  <a:cubicBezTo>
                    <a:pt x="2572385" y="0"/>
                    <a:pt x="2801112" y="227076"/>
                    <a:pt x="2801112" y="507365"/>
                  </a:cubicBezTo>
                  <a:lnTo>
                    <a:pt x="2782062" y="507365"/>
                  </a:lnTo>
                  <a:lnTo>
                    <a:pt x="2801112" y="507365"/>
                  </a:lnTo>
                  <a:lnTo>
                    <a:pt x="2801112" y="1376172"/>
                  </a:lnTo>
                  <a:lnTo>
                    <a:pt x="2782062" y="1376172"/>
                  </a:lnTo>
                  <a:lnTo>
                    <a:pt x="2801112" y="1376172"/>
                  </a:lnTo>
                  <a:cubicBezTo>
                    <a:pt x="2801112" y="1656461"/>
                    <a:pt x="2572385" y="1883537"/>
                    <a:pt x="2290445" y="1883537"/>
                  </a:cubicBezTo>
                  <a:lnTo>
                    <a:pt x="2290445" y="1864487"/>
                  </a:lnTo>
                  <a:lnTo>
                    <a:pt x="2290445" y="1883537"/>
                  </a:lnTo>
                  <a:lnTo>
                    <a:pt x="510667" y="1883537"/>
                  </a:lnTo>
                  <a:lnTo>
                    <a:pt x="510667" y="1864487"/>
                  </a:lnTo>
                  <a:lnTo>
                    <a:pt x="510667" y="1883537"/>
                  </a:lnTo>
                  <a:cubicBezTo>
                    <a:pt x="228727" y="1883537"/>
                    <a:pt x="0" y="1656588"/>
                    <a:pt x="0" y="1376172"/>
                  </a:cubicBezTo>
                  <a:lnTo>
                    <a:pt x="0" y="507365"/>
                  </a:lnTo>
                  <a:lnTo>
                    <a:pt x="19050" y="507365"/>
                  </a:lnTo>
                  <a:lnTo>
                    <a:pt x="0" y="507365"/>
                  </a:lnTo>
                  <a:moveTo>
                    <a:pt x="38100" y="507365"/>
                  </a:moveTo>
                  <a:lnTo>
                    <a:pt x="38100" y="1376172"/>
                  </a:lnTo>
                  <a:lnTo>
                    <a:pt x="19050" y="1376172"/>
                  </a:lnTo>
                  <a:lnTo>
                    <a:pt x="38100" y="1376172"/>
                  </a:lnTo>
                  <a:cubicBezTo>
                    <a:pt x="38100" y="1635252"/>
                    <a:pt x="249555" y="1845437"/>
                    <a:pt x="510667" y="1845437"/>
                  </a:cubicBezTo>
                  <a:lnTo>
                    <a:pt x="2290445" y="1845437"/>
                  </a:lnTo>
                  <a:cubicBezTo>
                    <a:pt x="2551557" y="1845437"/>
                    <a:pt x="2763012" y="1635252"/>
                    <a:pt x="2763012" y="1376172"/>
                  </a:cubicBezTo>
                  <a:lnTo>
                    <a:pt x="2763012" y="507365"/>
                  </a:lnTo>
                  <a:cubicBezTo>
                    <a:pt x="2763012" y="248285"/>
                    <a:pt x="2551557" y="38100"/>
                    <a:pt x="2290445" y="38100"/>
                  </a:cubicBezTo>
                  <a:lnTo>
                    <a:pt x="510667" y="38100"/>
                  </a:lnTo>
                  <a:lnTo>
                    <a:pt x="510667" y="19050"/>
                  </a:lnTo>
                  <a:lnTo>
                    <a:pt x="510667" y="38100"/>
                  </a:lnTo>
                  <a:cubicBezTo>
                    <a:pt x="249555" y="38100"/>
                    <a:pt x="38100" y="248285"/>
                    <a:pt x="38100" y="507365"/>
                  </a:cubicBezTo>
                  <a:close/>
                </a:path>
              </a:pathLst>
            </a:custGeom>
            <a:solidFill>
              <a:srgbClr val="2D4DF2"/>
            </a:solidFill>
          </p:spPr>
        </p:sp>
      </p:grpSp>
      <p:sp>
        <p:nvSpPr>
          <p:cNvPr id="10" name="Freeform 10" descr="preencoded.png"/>
          <p:cNvSpPr/>
          <p:nvPr/>
        </p:nvSpPr>
        <p:spPr>
          <a:xfrm>
            <a:off x="1718965" y="3605361"/>
            <a:ext cx="343197" cy="429071"/>
          </a:xfrm>
          <a:custGeom>
            <a:avLst/>
            <a:gdLst/>
            <a:ahLst/>
            <a:cxnLst/>
            <a:rect l="l" t="t" r="r" b="b"/>
            <a:pathLst>
              <a:path w="343197" h="429071">
                <a:moveTo>
                  <a:pt x="0" y="0"/>
                </a:moveTo>
                <a:lnTo>
                  <a:pt x="343197" y="0"/>
                </a:lnTo>
                <a:lnTo>
                  <a:pt x="343197" y="429071"/>
                </a:lnTo>
                <a:lnTo>
                  <a:pt x="0" y="429071"/>
                </a:lnTo>
                <a:lnTo>
                  <a:pt x="0" y="0"/>
                </a:lnTo>
                <a:close/>
              </a:path>
            </a:pathLst>
          </a:custGeom>
          <a:blipFill>
            <a:blip r:embed="rId2"/>
            <a:stretch>
              <a:fillRect l="-8" r="-8"/>
            </a:stretch>
          </a:blipFill>
        </p:spPr>
      </p:sp>
      <p:sp>
        <p:nvSpPr>
          <p:cNvPr id="11" name="TextBox 11"/>
          <p:cNvSpPr txBox="1"/>
          <p:nvPr/>
        </p:nvSpPr>
        <p:spPr>
          <a:xfrm>
            <a:off x="3170784" y="3352949"/>
            <a:ext cx="3865661" cy="378024"/>
          </a:xfrm>
          <a:prstGeom prst="rect">
            <a:avLst/>
          </a:prstGeom>
        </p:spPr>
        <p:txBody>
          <a:bodyPr lIns="0" tIns="0" rIns="0" bIns="0" rtlCol="0" anchor="t">
            <a:spAutoFit/>
          </a:bodyPr>
          <a:lstStyle/>
          <a:p>
            <a:pPr algn="l">
              <a:lnSpc>
                <a:spcPts val="2810"/>
              </a:lnSpc>
            </a:pPr>
            <a:r>
              <a:rPr lang="en-US" sz="2250" b="1">
                <a:solidFill>
                  <a:srgbClr val="00002E"/>
                </a:solidFill>
                <a:latin typeface="Nunito Bold"/>
                <a:ea typeface="Nunito Bold"/>
                <a:cs typeface="Nunito Bold"/>
                <a:sym typeface="Nunito Bold"/>
              </a:rPr>
              <a:t>Enhanced Resource Efficiency</a:t>
            </a:r>
            <a:endParaRPr lang="en-US" sz="2250" b="1">
              <a:solidFill>
                <a:srgbClr val="00002E"/>
              </a:solidFill>
              <a:latin typeface="Nunito Bold"/>
              <a:ea typeface="Nunito Bold"/>
              <a:cs typeface="Nunito Bold"/>
              <a:sym typeface="Nunito Bold"/>
            </a:endParaRPr>
          </a:p>
        </p:txBody>
      </p:sp>
      <p:sp>
        <p:nvSpPr>
          <p:cNvPr id="12" name="TextBox 12"/>
          <p:cNvSpPr txBox="1"/>
          <p:nvPr/>
        </p:nvSpPr>
        <p:spPr>
          <a:xfrm>
            <a:off x="3170784" y="3810744"/>
            <a:ext cx="7668517" cy="457200"/>
          </a:xfrm>
          <a:prstGeom prst="rect">
            <a:avLst/>
          </a:prstGeom>
        </p:spPr>
        <p:txBody>
          <a:bodyPr lIns="0" tIns="0" rIns="0" bIns="0" rtlCol="0" anchor="t">
            <a:spAutoFit/>
          </a:bodyPr>
          <a:lstStyle/>
          <a:p>
            <a:pPr algn="l">
              <a:lnSpc>
                <a:spcPts val="3060"/>
              </a:lnSpc>
            </a:pPr>
            <a:r>
              <a:rPr lang="en-US" sz="1875">
                <a:solidFill>
                  <a:srgbClr val="00002E"/>
                </a:solidFill>
                <a:latin typeface="PT Sans" panose="020B0503020203020204"/>
                <a:ea typeface="PT Sans" panose="020B0503020203020204"/>
                <a:cs typeface="PT Sans" panose="020B0503020203020204"/>
                <a:sym typeface="PT Sans" panose="020B0503020203020204"/>
              </a:rPr>
              <a:t>Minimize water and fertilizer waste by selecting crops with precise needs.</a:t>
            </a:r>
            <a:endParaRPr lang="en-US" sz="1875">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13" name="Group 13"/>
          <p:cNvGrpSpPr/>
          <p:nvPr/>
        </p:nvGrpSpPr>
        <p:grpSpPr>
          <a:xfrm rot="0">
            <a:off x="3048744" y="4500116"/>
            <a:ext cx="14262795" cy="14288"/>
            <a:chOff x="0" y="0"/>
            <a:chExt cx="19017060" cy="19050"/>
          </a:xfrm>
        </p:grpSpPr>
        <p:sp>
          <p:nvSpPr>
            <p:cNvPr id="14" name="Freeform 14"/>
            <p:cNvSpPr/>
            <p:nvPr/>
          </p:nvSpPr>
          <p:spPr>
            <a:xfrm>
              <a:off x="0" y="0"/>
              <a:ext cx="19017107" cy="19050"/>
            </a:xfrm>
            <a:custGeom>
              <a:avLst/>
              <a:gdLst/>
              <a:ahLst/>
              <a:cxnLst/>
              <a:rect l="l" t="t" r="r" b="b"/>
              <a:pathLst>
                <a:path w="19017107" h="19050">
                  <a:moveTo>
                    <a:pt x="0" y="9525"/>
                  </a:moveTo>
                  <a:cubicBezTo>
                    <a:pt x="0" y="4318"/>
                    <a:pt x="4318" y="0"/>
                    <a:pt x="9525" y="0"/>
                  </a:cubicBezTo>
                  <a:lnTo>
                    <a:pt x="19007582" y="0"/>
                  </a:lnTo>
                  <a:cubicBezTo>
                    <a:pt x="19012790" y="0"/>
                    <a:pt x="19017107" y="4318"/>
                    <a:pt x="19017107" y="9525"/>
                  </a:cubicBezTo>
                  <a:cubicBezTo>
                    <a:pt x="19017107" y="14732"/>
                    <a:pt x="19012790" y="19050"/>
                    <a:pt x="19007582" y="19050"/>
                  </a:cubicBezTo>
                  <a:lnTo>
                    <a:pt x="9525" y="19050"/>
                  </a:lnTo>
                  <a:cubicBezTo>
                    <a:pt x="4318" y="19050"/>
                    <a:pt x="0" y="14732"/>
                    <a:pt x="0" y="9525"/>
                  </a:cubicBezTo>
                  <a:close/>
                </a:path>
              </a:pathLst>
            </a:custGeom>
            <a:solidFill>
              <a:srgbClr val="2D4DF2"/>
            </a:solidFill>
          </p:spPr>
        </p:sp>
      </p:grpSp>
      <p:grpSp>
        <p:nvGrpSpPr>
          <p:cNvPr id="15" name="Group 15"/>
          <p:cNvGrpSpPr/>
          <p:nvPr/>
        </p:nvGrpSpPr>
        <p:grpSpPr>
          <a:xfrm rot="0">
            <a:off x="840135" y="4619774"/>
            <a:ext cx="4173290" cy="1412676"/>
            <a:chOff x="0" y="0"/>
            <a:chExt cx="5564387" cy="1883568"/>
          </a:xfrm>
        </p:grpSpPr>
        <p:sp>
          <p:nvSpPr>
            <p:cNvPr id="16" name="Freeform 16"/>
            <p:cNvSpPr/>
            <p:nvPr/>
          </p:nvSpPr>
          <p:spPr>
            <a:xfrm>
              <a:off x="19050" y="19050"/>
              <a:ext cx="5526278" cy="1845437"/>
            </a:xfrm>
            <a:custGeom>
              <a:avLst/>
              <a:gdLst/>
              <a:ahLst/>
              <a:cxnLst/>
              <a:rect l="l" t="t" r="r" b="b"/>
              <a:pathLst>
                <a:path w="5526278" h="1845437">
                  <a:moveTo>
                    <a:pt x="0" y="488315"/>
                  </a:moveTo>
                  <a:cubicBezTo>
                    <a:pt x="0" y="218567"/>
                    <a:pt x="221615" y="0"/>
                    <a:pt x="494919" y="0"/>
                  </a:cubicBezTo>
                  <a:lnTo>
                    <a:pt x="5031359" y="0"/>
                  </a:lnTo>
                  <a:cubicBezTo>
                    <a:pt x="5304790" y="0"/>
                    <a:pt x="5526278" y="218567"/>
                    <a:pt x="5526278" y="488315"/>
                  </a:cubicBezTo>
                  <a:lnTo>
                    <a:pt x="5526278" y="1357122"/>
                  </a:lnTo>
                  <a:cubicBezTo>
                    <a:pt x="5526278" y="1626870"/>
                    <a:pt x="5304663" y="1845437"/>
                    <a:pt x="5031359" y="1845437"/>
                  </a:cubicBezTo>
                  <a:lnTo>
                    <a:pt x="494919" y="1845437"/>
                  </a:lnTo>
                  <a:cubicBezTo>
                    <a:pt x="221488" y="1845437"/>
                    <a:pt x="0" y="1626870"/>
                    <a:pt x="0" y="1357122"/>
                  </a:cubicBezTo>
                  <a:close/>
                </a:path>
              </a:pathLst>
            </a:custGeom>
            <a:solidFill>
              <a:srgbClr val="F3F3FF"/>
            </a:solidFill>
          </p:spPr>
        </p:sp>
        <p:sp>
          <p:nvSpPr>
            <p:cNvPr id="17" name="Freeform 17"/>
            <p:cNvSpPr/>
            <p:nvPr/>
          </p:nvSpPr>
          <p:spPr>
            <a:xfrm>
              <a:off x="0" y="0"/>
              <a:ext cx="5564378" cy="1883537"/>
            </a:xfrm>
            <a:custGeom>
              <a:avLst/>
              <a:gdLst/>
              <a:ahLst/>
              <a:cxnLst/>
              <a:rect l="l" t="t" r="r" b="b"/>
              <a:pathLst>
                <a:path w="5564378" h="1883537">
                  <a:moveTo>
                    <a:pt x="0" y="507365"/>
                  </a:moveTo>
                  <a:cubicBezTo>
                    <a:pt x="0" y="226949"/>
                    <a:pt x="230378" y="0"/>
                    <a:pt x="513969" y="0"/>
                  </a:cubicBezTo>
                  <a:lnTo>
                    <a:pt x="5050409" y="0"/>
                  </a:lnTo>
                  <a:lnTo>
                    <a:pt x="5050409" y="19050"/>
                  </a:lnTo>
                  <a:lnTo>
                    <a:pt x="5050409" y="0"/>
                  </a:lnTo>
                  <a:cubicBezTo>
                    <a:pt x="5334000" y="0"/>
                    <a:pt x="5564378" y="226949"/>
                    <a:pt x="5564378" y="507365"/>
                  </a:cubicBezTo>
                  <a:lnTo>
                    <a:pt x="5545328" y="507365"/>
                  </a:lnTo>
                  <a:lnTo>
                    <a:pt x="5564378" y="507365"/>
                  </a:lnTo>
                  <a:lnTo>
                    <a:pt x="5564378" y="1376172"/>
                  </a:lnTo>
                  <a:lnTo>
                    <a:pt x="5545328" y="1376172"/>
                  </a:lnTo>
                  <a:lnTo>
                    <a:pt x="5564378" y="1376172"/>
                  </a:lnTo>
                  <a:cubicBezTo>
                    <a:pt x="5564378" y="1656588"/>
                    <a:pt x="5334000" y="1883537"/>
                    <a:pt x="5050409" y="1883537"/>
                  </a:cubicBezTo>
                  <a:lnTo>
                    <a:pt x="5050409" y="1864487"/>
                  </a:lnTo>
                  <a:lnTo>
                    <a:pt x="5050409" y="1883537"/>
                  </a:lnTo>
                  <a:lnTo>
                    <a:pt x="513969" y="1883537"/>
                  </a:lnTo>
                  <a:lnTo>
                    <a:pt x="513969" y="1864487"/>
                  </a:lnTo>
                  <a:lnTo>
                    <a:pt x="513969" y="1883537"/>
                  </a:lnTo>
                  <a:cubicBezTo>
                    <a:pt x="230378" y="1883537"/>
                    <a:pt x="0" y="1656715"/>
                    <a:pt x="0" y="1376172"/>
                  </a:cubicBezTo>
                  <a:lnTo>
                    <a:pt x="0" y="507365"/>
                  </a:lnTo>
                  <a:lnTo>
                    <a:pt x="19050" y="507365"/>
                  </a:lnTo>
                  <a:lnTo>
                    <a:pt x="0" y="507365"/>
                  </a:lnTo>
                  <a:moveTo>
                    <a:pt x="38100" y="507365"/>
                  </a:moveTo>
                  <a:lnTo>
                    <a:pt x="38100" y="1376172"/>
                  </a:lnTo>
                  <a:lnTo>
                    <a:pt x="19050" y="1376172"/>
                  </a:lnTo>
                  <a:lnTo>
                    <a:pt x="38100" y="1376172"/>
                  </a:lnTo>
                  <a:cubicBezTo>
                    <a:pt x="38100" y="1635125"/>
                    <a:pt x="250952" y="1845437"/>
                    <a:pt x="513969" y="1845437"/>
                  </a:cubicBezTo>
                  <a:lnTo>
                    <a:pt x="5050409" y="1845437"/>
                  </a:lnTo>
                  <a:cubicBezTo>
                    <a:pt x="5313553" y="1845437"/>
                    <a:pt x="5526278" y="1635125"/>
                    <a:pt x="5526278" y="1376172"/>
                  </a:cubicBezTo>
                  <a:lnTo>
                    <a:pt x="5526278" y="507365"/>
                  </a:lnTo>
                  <a:cubicBezTo>
                    <a:pt x="5526278" y="248412"/>
                    <a:pt x="5313426" y="38100"/>
                    <a:pt x="5050409" y="38100"/>
                  </a:cubicBezTo>
                  <a:lnTo>
                    <a:pt x="513969" y="38100"/>
                  </a:lnTo>
                  <a:lnTo>
                    <a:pt x="513969" y="19050"/>
                  </a:lnTo>
                  <a:lnTo>
                    <a:pt x="513969" y="38100"/>
                  </a:lnTo>
                  <a:cubicBezTo>
                    <a:pt x="250952" y="38100"/>
                    <a:pt x="38100" y="248412"/>
                    <a:pt x="38100" y="507365"/>
                  </a:cubicBezTo>
                  <a:close/>
                </a:path>
              </a:pathLst>
            </a:custGeom>
            <a:solidFill>
              <a:srgbClr val="018CE1"/>
            </a:solidFill>
          </p:spPr>
        </p:sp>
      </p:grpSp>
      <p:sp>
        <p:nvSpPr>
          <p:cNvPr id="18" name="Freeform 18" descr="preencoded.png"/>
          <p:cNvSpPr/>
          <p:nvPr/>
        </p:nvSpPr>
        <p:spPr>
          <a:xfrm>
            <a:off x="2755106" y="5111502"/>
            <a:ext cx="343197" cy="429071"/>
          </a:xfrm>
          <a:custGeom>
            <a:avLst/>
            <a:gdLst/>
            <a:ahLst/>
            <a:cxnLst/>
            <a:rect l="l" t="t" r="r" b="b"/>
            <a:pathLst>
              <a:path w="343197" h="429071">
                <a:moveTo>
                  <a:pt x="0" y="0"/>
                </a:moveTo>
                <a:lnTo>
                  <a:pt x="343198" y="0"/>
                </a:lnTo>
                <a:lnTo>
                  <a:pt x="343198" y="429072"/>
                </a:lnTo>
                <a:lnTo>
                  <a:pt x="0" y="429072"/>
                </a:lnTo>
                <a:lnTo>
                  <a:pt x="0" y="0"/>
                </a:lnTo>
                <a:close/>
              </a:path>
            </a:pathLst>
          </a:custGeom>
          <a:blipFill>
            <a:blip r:embed="rId3"/>
            <a:stretch>
              <a:fillRect l="-8" r="-8"/>
            </a:stretch>
          </a:blipFill>
        </p:spPr>
      </p:sp>
      <p:sp>
        <p:nvSpPr>
          <p:cNvPr id="19" name="TextBox 19"/>
          <p:cNvSpPr txBox="1"/>
          <p:nvPr/>
        </p:nvSpPr>
        <p:spPr>
          <a:xfrm>
            <a:off x="5243215" y="4859090"/>
            <a:ext cx="3267224" cy="378024"/>
          </a:xfrm>
          <a:prstGeom prst="rect">
            <a:avLst/>
          </a:prstGeom>
        </p:spPr>
        <p:txBody>
          <a:bodyPr lIns="0" tIns="0" rIns="0" bIns="0" rtlCol="0" anchor="t">
            <a:spAutoFit/>
          </a:bodyPr>
          <a:lstStyle/>
          <a:p>
            <a:pPr algn="l">
              <a:lnSpc>
                <a:spcPts val="2810"/>
              </a:lnSpc>
            </a:pPr>
            <a:r>
              <a:rPr lang="en-US" sz="2250" b="1">
                <a:solidFill>
                  <a:srgbClr val="00002E"/>
                </a:solidFill>
                <a:latin typeface="Nunito Bold"/>
                <a:ea typeface="Nunito Bold"/>
                <a:cs typeface="Nunito Bold"/>
                <a:sym typeface="Nunito Bold"/>
              </a:rPr>
              <a:t>Increased Farmer Income</a:t>
            </a:r>
            <a:endParaRPr lang="en-US" sz="2250" b="1">
              <a:solidFill>
                <a:srgbClr val="00002E"/>
              </a:solidFill>
              <a:latin typeface="Nunito Bold"/>
              <a:ea typeface="Nunito Bold"/>
              <a:cs typeface="Nunito Bold"/>
              <a:sym typeface="Nunito Bold"/>
            </a:endParaRPr>
          </a:p>
        </p:txBody>
      </p:sp>
      <p:sp>
        <p:nvSpPr>
          <p:cNvPr id="20" name="TextBox 20"/>
          <p:cNvSpPr txBox="1"/>
          <p:nvPr/>
        </p:nvSpPr>
        <p:spPr>
          <a:xfrm>
            <a:off x="5243215" y="5316885"/>
            <a:ext cx="7514481" cy="457200"/>
          </a:xfrm>
          <a:prstGeom prst="rect">
            <a:avLst/>
          </a:prstGeom>
        </p:spPr>
        <p:txBody>
          <a:bodyPr lIns="0" tIns="0" rIns="0" bIns="0" rtlCol="0" anchor="t">
            <a:spAutoFit/>
          </a:bodyPr>
          <a:lstStyle/>
          <a:p>
            <a:pPr algn="l">
              <a:lnSpc>
                <a:spcPts val="3060"/>
              </a:lnSpc>
            </a:pPr>
            <a:r>
              <a:rPr lang="en-US" sz="1875">
                <a:solidFill>
                  <a:srgbClr val="00002E"/>
                </a:solidFill>
                <a:latin typeface="PT Sans" panose="020B0503020203020204"/>
                <a:ea typeface="PT Sans" panose="020B0503020203020204"/>
                <a:cs typeface="PT Sans" panose="020B0503020203020204"/>
                <a:sym typeface="PT Sans" panose="020B0503020203020204"/>
              </a:rPr>
              <a:t>Higher yields and optimized choices lead directly to greater profitability.</a:t>
            </a:r>
            <a:endParaRPr lang="en-US" sz="1875">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21" name="Group 21"/>
          <p:cNvGrpSpPr/>
          <p:nvPr/>
        </p:nvGrpSpPr>
        <p:grpSpPr>
          <a:xfrm rot="0">
            <a:off x="5121176" y="6006256"/>
            <a:ext cx="12190363" cy="14288"/>
            <a:chOff x="0" y="0"/>
            <a:chExt cx="16253817" cy="19050"/>
          </a:xfrm>
        </p:grpSpPr>
        <p:sp>
          <p:nvSpPr>
            <p:cNvPr id="22" name="Freeform 22"/>
            <p:cNvSpPr/>
            <p:nvPr/>
          </p:nvSpPr>
          <p:spPr>
            <a:xfrm>
              <a:off x="0" y="0"/>
              <a:ext cx="16253840" cy="19050"/>
            </a:xfrm>
            <a:custGeom>
              <a:avLst/>
              <a:gdLst/>
              <a:ahLst/>
              <a:cxnLst/>
              <a:rect l="l" t="t" r="r" b="b"/>
              <a:pathLst>
                <a:path w="16253840" h="19050">
                  <a:moveTo>
                    <a:pt x="0" y="9525"/>
                  </a:moveTo>
                  <a:cubicBezTo>
                    <a:pt x="0" y="4318"/>
                    <a:pt x="4318" y="0"/>
                    <a:pt x="9525" y="0"/>
                  </a:cubicBezTo>
                  <a:lnTo>
                    <a:pt x="16244315" y="0"/>
                  </a:lnTo>
                  <a:cubicBezTo>
                    <a:pt x="16249523" y="0"/>
                    <a:pt x="16253840" y="4318"/>
                    <a:pt x="16253840" y="9525"/>
                  </a:cubicBezTo>
                  <a:cubicBezTo>
                    <a:pt x="16253840" y="14732"/>
                    <a:pt x="16249523" y="19050"/>
                    <a:pt x="16244315" y="19050"/>
                  </a:cubicBezTo>
                  <a:lnTo>
                    <a:pt x="9525" y="19050"/>
                  </a:lnTo>
                  <a:cubicBezTo>
                    <a:pt x="4318" y="19050"/>
                    <a:pt x="0" y="14732"/>
                    <a:pt x="0" y="9525"/>
                  </a:cubicBezTo>
                  <a:close/>
                </a:path>
              </a:pathLst>
            </a:custGeom>
            <a:solidFill>
              <a:srgbClr val="018CE1"/>
            </a:solidFill>
          </p:spPr>
        </p:sp>
      </p:grpSp>
      <p:grpSp>
        <p:nvGrpSpPr>
          <p:cNvPr id="23" name="Group 23"/>
          <p:cNvGrpSpPr/>
          <p:nvPr/>
        </p:nvGrpSpPr>
        <p:grpSpPr>
          <a:xfrm rot="0">
            <a:off x="840135" y="6125915"/>
            <a:ext cx="6245721" cy="1412676"/>
            <a:chOff x="0" y="0"/>
            <a:chExt cx="8327628" cy="1883568"/>
          </a:xfrm>
        </p:grpSpPr>
        <p:sp>
          <p:nvSpPr>
            <p:cNvPr id="24" name="Freeform 24"/>
            <p:cNvSpPr/>
            <p:nvPr/>
          </p:nvSpPr>
          <p:spPr>
            <a:xfrm>
              <a:off x="19050" y="19050"/>
              <a:ext cx="8289417" cy="1845437"/>
            </a:xfrm>
            <a:custGeom>
              <a:avLst/>
              <a:gdLst/>
              <a:ahLst/>
              <a:cxnLst/>
              <a:rect l="l" t="t" r="r" b="b"/>
              <a:pathLst>
                <a:path w="8289417" h="1845437">
                  <a:moveTo>
                    <a:pt x="0" y="488315"/>
                  </a:moveTo>
                  <a:cubicBezTo>
                    <a:pt x="0" y="218567"/>
                    <a:pt x="222123" y="0"/>
                    <a:pt x="496062" y="0"/>
                  </a:cubicBezTo>
                  <a:lnTo>
                    <a:pt x="7793355" y="0"/>
                  </a:lnTo>
                  <a:cubicBezTo>
                    <a:pt x="8067294" y="0"/>
                    <a:pt x="8289417" y="218567"/>
                    <a:pt x="8289417" y="488315"/>
                  </a:cubicBezTo>
                  <a:lnTo>
                    <a:pt x="8289417" y="1357122"/>
                  </a:lnTo>
                  <a:cubicBezTo>
                    <a:pt x="8289417" y="1626870"/>
                    <a:pt x="8067294" y="1845437"/>
                    <a:pt x="7793355" y="1845437"/>
                  </a:cubicBezTo>
                  <a:lnTo>
                    <a:pt x="496062" y="1845437"/>
                  </a:lnTo>
                  <a:cubicBezTo>
                    <a:pt x="222123" y="1845437"/>
                    <a:pt x="0" y="1626870"/>
                    <a:pt x="0" y="1357122"/>
                  </a:cubicBezTo>
                  <a:close/>
                </a:path>
              </a:pathLst>
            </a:custGeom>
            <a:solidFill>
              <a:srgbClr val="F3F3FF"/>
            </a:solidFill>
          </p:spPr>
        </p:sp>
        <p:sp>
          <p:nvSpPr>
            <p:cNvPr id="25" name="Freeform 25"/>
            <p:cNvSpPr/>
            <p:nvPr/>
          </p:nvSpPr>
          <p:spPr>
            <a:xfrm>
              <a:off x="0" y="0"/>
              <a:ext cx="8327517" cy="1883537"/>
            </a:xfrm>
            <a:custGeom>
              <a:avLst/>
              <a:gdLst/>
              <a:ahLst/>
              <a:cxnLst/>
              <a:rect l="l" t="t" r="r" b="b"/>
              <a:pathLst>
                <a:path w="8327517" h="1883537">
                  <a:moveTo>
                    <a:pt x="0" y="507365"/>
                  </a:moveTo>
                  <a:cubicBezTo>
                    <a:pt x="0" y="226822"/>
                    <a:pt x="230886" y="0"/>
                    <a:pt x="515112" y="0"/>
                  </a:cubicBezTo>
                  <a:lnTo>
                    <a:pt x="7812405" y="0"/>
                  </a:lnTo>
                  <a:lnTo>
                    <a:pt x="7812405" y="19050"/>
                  </a:lnTo>
                  <a:lnTo>
                    <a:pt x="7812405" y="0"/>
                  </a:lnTo>
                  <a:cubicBezTo>
                    <a:pt x="8096631" y="0"/>
                    <a:pt x="8327517" y="226822"/>
                    <a:pt x="8327517" y="507365"/>
                  </a:cubicBezTo>
                  <a:lnTo>
                    <a:pt x="8308467" y="507365"/>
                  </a:lnTo>
                  <a:lnTo>
                    <a:pt x="8327517" y="507365"/>
                  </a:lnTo>
                  <a:lnTo>
                    <a:pt x="8327517" y="1376172"/>
                  </a:lnTo>
                  <a:lnTo>
                    <a:pt x="8308467" y="1376172"/>
                  </a:lnTo>
                  <a:lnTo>
                    <a:pt x="8327517" y="1376172"/>
                  </a:lnTo>
                  <a:cubicBezTo>
                    <a:pt x="8327517" y="1656715"/>
                    <a:pt x="8096631" y="1883537"/>
                    <a:pt x="7812405" y="1883537"/>
                  </a:cubicBezTo>
                  <a:lnTo>
                    <a:pt x="7812405" y="1864487"/>
                  </a:lnTo>
                  <a:lnTo>
                    <a:pt x="7812405" y="1883537"/>
                  </a:lnTo>
                  <a:lnTo>
                    <a:pt x="515112" y="1883537"/>
                  </a:lnTo>
                  <a:lnTo>
                    <a:pt x="515112" y="1864487"/>
                  </a:lnTo>
                  <a:lnTo>
                    <a:pt x="515112" y="1883537"/>
                  </a:lnTo>
                  <a:cubicBezTo>
                    <a:pt x="230886" y="1883537"/>
                    <a:pt x="0" y="1656715"/>
                    <a:pt x="0" y="1376172"/>
                  </a:cubicBezTo>
                  <a:lnTo>
                    <a:pt x="0" y="507365"/>
                  </a:lnTo>
                  <a:lnTo>
                    <a:pt x="19050" y="507365"/>
                  </a:lnTo>
                  <a:lnTo>
                    <a:pt x="0" y="507365"/>
                  </a:lnTo>
                  <a:moveTo>
                    <a:pt x="38100" y="507365"/>
                  </a:moveTo>
                  <a:lnTo>
                    <a:pt x="38100" y="1376172"/>
                  </a:lnTo>
                  <a:lnTo>
                    <a:pt x="19050" y="1376172"/>
                  </a:lnTo>
                  <a:lnTo>
                    <a:pt x="38100" y="1376172"/>
                  </a:lnTo>
                  <a:cubicBezTo>
                    <a:pt x="38100" y="1634998"/>
                    <a:pt x="251460" y="1845437"/>
                    <a:pt x="515112" y="1845437"/>
                  </a:cubicBezTo>
                  <a:lnTo>
                    <a:pt x="7812405" y="1845437"/>
                  </a:lnTo>
                  <a:cubicBezTo>
                    <a:pt x="8076185" y="1845437"/>
                    <a:pt x="8289417" y="1634998"/>
                    <a:pt x="8289417" y="1376172"/>
                  </a:cubicBezTo>
                  <a:lnTo>
                    <a:pt x="8289417" y="507365"/>
                  </a:lnTo>
                  <a:cubicBezTo>
                    <a:pt x="8289544" y="248539"/>
                    <a:pt x="8076184" y="38100"/>
                    <a:pt x="7812405" y="38100"/>
                  </a:cubicBezTo>
                  <a:lnTo>
                    <a:pt x="515112" y="38100"/>
                  </a:lnTo>
                  <a:lnTo>
                    <a:pt x="515112" y="19050"/>
                  </a:lnTo>
                  <a:lnTo>
                    <a:pt x="515112" y="38100"/>
                  </a:lnTo>
                  <a:cubicBezTo>
                    <a:pt x="251460" y="38100"/>
                    <a:pt x="38100" y="248539"/>
                    <a:pt x="38100" y="507365"/>
                  </a:cubicBezTo>
                  <a:close/>
                </a:path>
              </a:pathLst>
            </a:custGeom>
            <a:solidFill>
              <a:srgbClr val="DA33BF"/>
            </a:solidFill>
          </p:spPr>
        </p:sp>
      </p:grpSp>
      <p:sp>
        <p:nvSpPr>
          <p:cNvPr id="26" name="Freeform 26" descr="preencoded.png"/>
          <p:cNvSpPr/>
          <p:nvPr/>
        </p:nvSpPr>
        <p:spPr>
          <a:xfrm>
            <a:off x="3791396" y="6617642"/>
            <a:ext cx="343197" cy="429071"/>
          </a:xfrm>
          <a:custGeom>
            <a:avLst/>
            <a:gdLst/>
            <a:ahLst/>
            <a:cxnLst/>
            <a:rect l="l" t="t" r="r" b="b"/>
            <a:pathLst>
              <a:path w="343197" h="429071">
                <a:moveTo>
                  <a:pt x="0" y="0"/>
                </a:moveTo>
                <a:lnTo>
                  <a:pt x="343198" y="0"/>
                </a:lnTo>
                <a:lnTo>
                  <a:pt x="343198" y="429072"/>
                </a:lnTo>
                <a:lnTo>
                  <a:pt x="0" y="429072"/>
                </a:lnTo>
                <a:lnTo>
                  <a:pt x="0" y="0"/>
                </a:lnTo>
                <a:close/>
              </a:path>
            </a:pathLst>
          </a:custGeom>
          <a:blipFill>
            <a:blip r:embed="rId4"/>
            <a:stretch>
              <a:fillRect l="-8" r="-8"/>
            </a:stretch>
          </a:blipFill>
        </p:spPr>
      </p:sp>
      <p:sp>
        <p:nvSpPr>
          <p:cNvPr id="27" name="TextBox 27"/>
          <p:cNvSpPr txBox="1"/>
          <p:nvPr/>
        </p:nvSpPr>
        <p:spPr>
          <a:xfrm>
            <a:off x="7315646" y="6365230"/>
            <a:ext cx="4421833" cy="378024"/>
          </a:xfrm>
          <a:prstGeom prst="rect">
            <a:avLst/>
          </a:prstGeom>
        </p:spPr>
        <p:txBody>
          <a:bodyPr lIns="0" tIns="0" rIns="0" bIns="0" rtlCol="0" anchor="t">
            <a:spAutoFit/>
          </a:bodyPr>
          <a:lstStyle/>
          <a:p>
            <a:pPr algn="l">
              <a:lnSpc>
                <a:spcPts val="2810"/>
              </a:lnSpc>
            </a:pPr>
            <a:r>
              <a:rPr lang="en-US" sz="2250" b="1">
                <a:solidFill>
                  <a:srgbClr val="00002E"/>
                </a:solidFill>
                <a:latin typeface="Nunito Bold"/>
                <a:ea typeface="Nunito Bold"/>
                <a:cs typeface="Nunito Bold"/>
                <a:sym typeface="Nunito Bold"/>
              </a:rPr>
              <a:t>Sustainable Agricultural Practices</a:t>
            </a:r>
            <a:endParaRPr lang="en-US" sz="2250" b="1">
              <a:solidFill>
                <a:srgbClr val="00002E"/>
              </a:solidFill>
              <a:latin typeface="Nunito Bold"/>
              <a:ea typeface="Nunito Bold"/>
              <a:cs typeface="Nunito Bold"/>
              <a:sym typeface="Nunito Bold"/>
            </a:endParaRPr>
          </a:p>
        </p:txBody>
      </p:sp>
      <p:sp>
        <p:nvSpPr>
          <p:cNvPr id="28" name="TextBox 28"/>
          <p:cNvSpPr txBox="1"/>
          <p:nvPr/>
        </p:nvSpPr>
        <p:spPr>
          <a:xfrm>
            <a:off x="7315646" y="6823025"/>
            <a:ext cx="9491960" cy="457200"/>
          </a:xfrm>
          <a:prstGeom prst="rect">
            <a:avLst/>
          </a:prstGeom>
        </p:spPr>
        <p:txBody>
          <a:bodyPr lIns="0" tIns="0" rIns="0" bIns="0" rtlCol="0" anchor="t">
            <a:spAutoFit/>
          </a:bodyPr>
          <a:lstStyle/>
          <a:p>
            <a:pPr algn="l">
              <a:lnSpc>
                <a:spcPts val="3060"/>
              </a:lnSpc>
            </a:pPr>
            <a:r>
              <a:rPr lang="en-US" sz="1875">
                <a:solidFill>
                  <a:srgbClr val="00002E"/>
                </a:solidFill>
                <a:latin typeface="PT Sans" panose="020B0503020203020204"/>
                <a:ea typeface="PT Sans" panose="020B0503020203020204"/>
                <a:cs typeface="PT Sans" panose="020B0503020203020204"/>
                <a:sym typeface="PT Sans" panose="020B0503020203020204"/>
              </a:rPr>
              <a:t>Contribute to healthier soil and reduced environmental impact through informed decisions.</a:t>
            </a:r>
            <a:endParaRPr lang="en-US" sz="1875">
              <a:solidFill>
                <a:srgbClr val="00002E"/>
              </a:solidFill>
              <a:latin typeface="PT Sans" panose="020B0503020203020204"/>
              <a:ea typeface="PT Sans" panose="020B0503020203020204"/>
              <a:cs typeface="PT Sans" panose="020B0503020203020204"/>
              <a:sym typeface="PT Sans" panose="020B0503020203020204"/>
            </a:endParaRPr>
          </a:p>
        </p:txBody>
      </p:sp>
      <p:grpSp>
        <p:nvGrpSpPr>
          <p:cNvPr id="29" name="Group 29"/>
          <p:cNvGrpSpPr/>
          <p:nvPr/>
        </p:nvGrpSpPr>
        <p:grpSpPr>
          <a:xfrm rot="0">
            <a:off x="7193608" y="7512397"/>
            <a:ext cx="10117931" cy="14288"/>
            <a:chOff x="0" y="0"/>
            <a:chExt cx="13490575" cy="19050"/>
          </a:xfrm>
        </p:grpSpPr>
        <p:sp>
          <p:nvSpPr>
            <p:cNvPr id="30" name="Freeform 30"/>
            <p:cNvSpPr/>
            <p:nvPr/>
          </p:nvSpPr>
          <p:spPr>
            <a:xfrm>
              <a:off x="0" y="0"/>
              <a:ext cx="13490575" cy="19050"/>
            </a:xfrm>
            <a:custGeom>
              <a:avLst/>
              <a:gdLst/>
              <a:ahLst/>
              <a:cxnLst/>
              <a:rect l="l" t="t" r="r" b="b"/>
              <a:pathLst>
                <a:path w="13490575" h="19050">
                  <a:moveTo>
                    <a:pt x="0" y="9525"/>
                  </a:moveTo>
                  <a:cubicBezTo>
                    <a:pt x="0" y="4318"/>
                    <a:pt x="4318" y="0"/>
                    <a:pt x="9525" y="0"/>
                  </a:cubicBezTo>
                  <a:lnTo>
                    <a:pt x="13481050" y="0"/>
                  </a:lnTo>
                  <a:cubicBezTo>
                    <a:pt x="13486257" y="0"/>
                    <a:pt x="13490575" y="4318"/>
                    <a:pt x="13490575" y="9525"/>
                  </a:cubicBezTo>
                  <a:cubicBezTo>
                    <a:pt x="13490575" y="14732"/>
                    <a:pt x="13486257" y="19050"/>
                    <a:pt x="13481050" y="19050"/>
                  </a:cubicBezTo>
                  <a:lnTo>
                    <a:pt x="9525" y="19050"/>
                  </a:lnTo>
                  <a:cubicBezTo>
                    <a:pt x="4318" y="19050"/>
                    <a:pt x="0" y="14732"/>
                    <a:pt x="0" y="9525"/>
                  </a:cubicBezTo>
                  <a:close/>
                </a:path>
              </a:pathLst>
            </a:custGeom>
            <a:solidFill>
              <a:srgbClr val="DA33BF"/>
            </a:solidFill>
          </p:spPr>
        </p:sp>
      </p:grpSp>
      <p:grpSp>
        <p:nvGrpSpPr>
          <p:cNvPr id="31" name="Group 31"/>
          <p:cNvGrpSpPr/>
          <p:nvPr/>
        </p:nvGrpSpPr>
        <p:grpSpPr>
          <a:xfrm rot="0">
            <a:off x="840135" y="7632055"/>
            <a:ext cx="8318152" cy="1803201"/>
            <a:chOff x="0" y="0"/>
            <a:chExt cx="11090870" cy="2404268"/>
          </a:xfrm>
        </p:grpSpPr>
        <p:sp>
          <p:nvSpPr>
            <p:cNvPr id="32" name="Freeform 32"/>
            <p:cNvSpPr/>
            <p:nvPr/>
          </p:nvSpPr>
          <p:spPr>
            <a:xfrm>
              <a:off x="19050" y="19050"/>
              <a:ext cx="11052683" cy="2366137"/>
            </a:xfrm>
            <a:custGeom>
              <a:avLst/>
              <a:gdLst/>
              <a:ahLst/>
              <a:cxnLst/>
              <a:rect l="l" t="t" r="r" b="b"/>
              <a:pathLst>
                <a:path w="11052683" h="2366137">
                  <a:moveTo>
                    <a:pt x="0" y="488315"/>
                  </a:moveTo>
                  <a:cubicBezTo>
                    <a:pt x="0" y="218567"/>
                    <a:pt x="221361" y="0"/>
                    <a:pt x="494411" y="0"/>
                  </a:cubicBezTo>
                  <a:lnTo>
                    <a:pt x="10558272" y="0"/>
                  </a:lnTo>
                  <a:cubicBezTo>
                    <a:pt x="10831322" y="0"/>
                    <a:pt x="11052683" y="218567"/>
                    <a:pt x="11052683" y="488315"/>
                  </a:cubicBezTo>
                  <a:lnTo>
                    <a:pt x="11052683" y="1877822"/>
                  </a:lnTo>
                  <a:cubicBezTo>
                    <a:pt x="11052683" y="2147443"/>
                    <a:pt x="10831322" y="2366137"/>
                    <a:pt x="10558272" y="2366137"/>
                  </a:cubicBezTo>
                  <a:lnTo>
                    <a:pt x="494411" y="2366137"/>
                  </a:lnTo>
                  <a:cubicBezTo>
                    <a:pt x="221361" y="2366137"/>
                    <a:pt x="0" y="2147570"/>
                    <a:pt x="0" y="1877822"/>
                  </a:cubicBezTo>
                  <a:close/>
                </a:path>
              </a:pathLst>
            </a:custGeom>
            <a:solidFill>
              <a:srgbClr val="F3F3FF"/>
            </a:solidFill>
          </p:spPr>
        </p:sp>
        <p:sp>
          <p:nvSpPr>
            <p:cNvPr id="33" name="Freeform 33"/>
            <p:cNvSpPr/>
            <p:nvPr/>
          </p:nvSpPr>
          <p:spPr>
            <a:xfrm>
              <a:off x="0" y="0"/>
              <a:ext cx="11090783" cy="2404237"/>
            </a:xfrm>
            <a:custGeom>
              <a:avLst/>
              <a:gdLst/>
              <a:ahLst/>
              <a:cxnLst/>
              <a:rect l="l" t="t" r="r" b="b"/>
              <a:pathLst>
                <a:path w="11090783" h="2404237">
                  <a:moveTo>
                    <a:pt x="0" y="507365"/>
                  </a:moveTo>
                  <a:cubicBezTo>
                    <a:pt x="0" y="226949"/>
                    <a:pt x="230124" y="0"/>
                    <a:pt x="513461" y="0"/>
                  </a:cubicBezTo>
                  <a:lnTo>
                    <a:pt x="10577322" y="0"/>
                  </a:lnTo>
                  <a:lnTo>
                    <a:pt x="10577322" y="19050"/>
                  </a:lnTo>
                  <a:lnTo>
                    <a:pt x="10577322" y="0"/>
                  </a:lnTo>
                  <a:cubicBezTo>
                    <a:pt x="10860659" y="0"/>
                    <a:pt x="11090783" y="226949"/>
                    <a:pt x="11090783" y="507365"/>
                  </a:cubicBezTo>
                  <a:lnTo>
                    <a:pt x="11071733" y="507365"/>
                  </a:lnTo>
                  <a:lnTo>
                    <a:pt x="11090783" y="507365"/>
                  </a:lnTo>
                  <a:lnTo>
                    <a:pt x="11090783" y="1896872"/>
                  </a:lnTo>
                  <a:lnTo>
                    <a:pt x="11071733" y="1896872"/>
                  </a:lnTo>
                  <a:lnTo>
                    <a:pt x="11090783" y="1896872"/>
                  </a:lnTo>
                  <a:cubicBezTo>
                    <a:pt x="11090783" y="2177288"/>
                    <a:pt x="10860659" y="2404237"/>
                    <a:pt x="10577322" y="2404237"/>
                  </a:cubicBezTo>
                  <a:lnTo>
                    <a:pt x="10577322" y="2385187"/>
                  </a:lnTo>
                  <a:lnTo>
                    <a:pt x="10577322" y="2404237"/>
                  </a:lnTo>
                  <a:lnTo>
                    <a:pt x="513461" y="2404237"/>
                  </a:lnTo>
                  <a:lnTo>
                    <a:pt x="513461" y="2385187"/>
                  </a:lnTo>
                  <a:lnTo>
                    <a:pt x="513461" y="2404237"/>
                  </a:lnTo>
                  <a:cubicBezTo>
                    <a:pt x="230124" y="2404237"/>
                    <a:pt x="0" y="2177288"/>
                    <a:pt x="0" y="1896872"/>
                  </a:cubicBezTo>
                  <a:lnTo>
                    <a:pt x="0" y="507365"/>
                  </a:lnTo>
                  <a:lnTo>
                    <a:pt x="19050" y="507365"/>
                  </a:lnTo>
                  <a:lnTo>
                    <a:pt x="0" y="507365"/>
                  </a:lnTo>
                  <a:moveTo>
                    <a:pt x="38100" y="507365"/>
                  </a:moveTo>
                  <a:lnTo>
                    <a:pt x="38100" y="1896872"/>
                  </a:lnTo>
                  <a:lnTo>
                    <a:pt x="19050" y="1896872"/>
                  </a:lnTo>
                  <a:lnTo>
                    <a:pt x="38100" y="1896872"/>
                  </a:lnTo>
                  <a:cubicBezTo>
                    <a:pt x="38100" y="2155825"/>
                    <a:pt x="250698" y="2366137"/>
                    <a:pt x="513461" y="2366137"/>
                  </a:cubicBezTo>
                  <a:lnTo>
                    <a:pt x="10577322" y="2366137"/>
                  </a:lnTo>
                  <a:cubicBezTo>
                    <a:pt x="10840085" y="2366137"/>
                    <a:pt x="11052683" y="2155825"/>
                    <a:pt x="11052683" y="1896872"/>
                  </a:cubicBezTo>
                  <a:lnTo>
                    <a:pt x="11052683" y="507365"/>
                  </a:lnTo>
                  <a:cubicBezTo>
                    <a:pt x="11052810" y="248412"/>
                    <a:pt x="10840085" y="38100"/>
                    <a:pt x="10577322" y="38100"/>
                  </a:cubicBezTo>
                  <a:lnTo>
                    <a:pt x="513461" y="38100"/>
                  </a:lnTo>
                  <a:lnTo>
                    <a:pt x="513461" y="19050"/>
                  </a:lnTo>
                  <a:lnTo>
                    <a:pt x="513461" y="38100"/>
                  </a:lnTo>
                  <a:cubicBezTo>
                    <a:pt x="250698" y="38100"/>
                    <a:pt x="38100" y="248412"/>
                    <a:pt x="38100" y="507365"/>
                  </a:cubicBezTo>
                  <a:close/>
                </a:path>
              </a:pathLst>
            </a:custGeom>
            <a:solidFill>
              <a:srgbClr val="2D4DF2"/>
            </a:solidFill>
          </p:spPr>
        </p:sp>
      </p:grpSp>
      <p:sp>
        <p:nvSpPr>
          <p:cNvPr id="34" name="Freeform 34" descr="preencoded.png"/>
          <p:cNvSpPr/>
          <p:nvPr/>
        </p:nvSpPr>
        <p:spPr>
          <a:xfrm>
            <a:off x="4827537" y="8319046"/>
            <a:ext cx="343197" cy="429071"/>
          </a:xfrm>
          <a:custGeom>
            <a:avLst/>
            <a:gdLst/>
            <a:ahLst/>
            <a:cxnLst/>
            <a:rect l="l" t="t" r="r" b="b"/>
            <a:pathLst>
              <a:path w="343197" h="429071">
                <a:moveTo>
                  <a:pt x="0" y="0"/>
                </a:moveTo>
                <a:lnTo>
                  <a:pt x="343198" y="0"/>
                </a:lnTo>
                <a:lnTo>
                  <a:pt x="343198" y="429071"/>
                </a:lnTo>
                <a:lnTo>
                  <a:pt x="0" y="429071"/>
                </a:lnTo>
                <a:lnTo>
                  <a:pt x="0" y="0"/>
                </a:lnTo>
                <a:close/>
              </a:path>
            </a:pathLst>
          </a:custGeom>
          <a:blipFill>
            <a:blip r:embed="rId5"/>
            <a:stretch>
              <a:fillRect l="-8" r="-8"/>
            </a:stretch>
          </a:blipFill>
        </p:spPr>
      </p:sp>
      <p:sp>
        <p:nvSpPr>
          <p:cNvPr id="35" name="TextBox 35"/>
          <p:cNvSpPr txBox="1"/>
          <p:nvPr/>
        </p:nvSpPr>
        <p:spPr>
          <a:xfrm>
            <a:off x="9388078" y="7871371"/>
            <a:ext cx="3092946" cy="378024"/>
          </a:xfrm>
          <a:prstGeom prst="rect">
            <a:avLst/>
          </a:prstGeom>
        </p:spPr>
        <p:txBody>
          <a:bodyPr lIns="0" tIns="0" rIns="0" bIns="0" rtlCol="0" anchor="t">
            <a:spAutoFit/>
          </a:bodyPr>
          <a:lstStyle/>
          <a:p>
            <a:pPr algn="l">
              <a:lnSpc>
                <a:spcPts val="2810"/>
              </a:lnSpc>
            </a:pPr>
            <a:r>
              <a:rPr lang="en-US" sz="2250" b="1">
                <a:solidFill>
                  <a:srgbClr val="00002E"/>
                </a:solidFill>
                <a:latin typeface="Nunito Bold"/>
                <a:ea typeface="Nunito Bold"/>
                <a:cs typeface="Nunito Bold"/>
                <a:sym typeface="Nunito Bold"/>
              </a:rPr>
              <a:t>Improved Food Security</a:t>
            </a:r>
            <a:endParaRPr lang="en-US" sz="2250" b="1">
              <a:solidFill>
                <a:srgbClr val="00002E"/>
              </a:solidFill>
              <a:latin typeface="Nunito Bold"/>
              <a:ea typeface="Nunito Bold"/>
              <a:cs typeface="Nunito Bold"/>
              <a:sym typeface="Nunito Bold"/>
            </a:endParaRPr>
          </a:p>
        </p:txBody>
      </p:sp>
      <p:sp>
        <p:nvSpPr>
          <p:cNvPr id="36" name="TextBox 36"/>
          <p:cNvSpPr txBox="1"/>
          <p:nvPr/>
        </p:nvSpPr>
        <p:spPr>
          <a:xfrm>
            <a:off x="9388078" y="8329166"/>
            <a:ext cx="7801421" cy="847725"/>
          </a:xfrm>
          <a:prstGeom prst="rect">
            <a:avLst/>
          </a:prstGeom>
        </p:spPr>
        <p:txBody>
          <a:bodyPr lIns="0" tIns="0" rIns="0" bIns="0" rtlCol="0" anchor="t">
            <a:spAutoFit/>
          </a:bodyPr>
          <a:lstStyle/>
          <a:p>
            <a:pPr algn="l">
              <a:lnSpc>
                <a:spcPts val="3060"/>
              </a:lnSpc>
            </a:pPr>
            <a:r>
              <a:rPr lang="en-US" sz="1875">
                <a:solidFill>
                  <a:srgbClr val="00002E"/>
                </a:solidFill>
                <a:latin typeface="PT Sans" panose="020B0503020203020204"/>
                <a:ea typeface="PT Sans" panose="020B0503020203020204"/>
                <a:cs typeface="PT Sans" panose="020B0503020203020204"/>
                <a:sym typeface="PT Sans" panose="020B0503020203020204"/>
              </a:rPr>
              <a:t>More efficient crop production contributes to a stable and abundant food supply for communities.</a:t>
            </a:r>
            <a:endParaRPr lang="en-US" sz="1875">
              <a:solidFill>
                <a:srgbClr val="00002E"/>
              </a:solidFill>
              <a:latin typeface="PT Sans" panose="020B0503020203020204"/>
              <a:ea typeface="PT Sans" panose="020B0503020203020204"/>
              <a:cs typeface="PT Sans" panose="020B0503020203020204"/>
              <a:sym typeface="PT Sans" panose="020B05030202030202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rot="0">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F">
                <a:alpha val="56078"/>
              </a:srgbClr>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2"/>
            <a:stretch>
              <a:fillRect/>
            </a:stretch>
          </a:blipFill>
        </p:spPr>
      </p:sp>
      <p:sp>
        <p:nvSpPr>
          <p:cNvPr id="6" name="TextBox 6"/>
          <p:cNvSpPr txBox="1"/>
          <p:nvPr/>
        </p:nvSpPr>
        <p:spPr>
          <a:xfrm>
            <a:off x="7623870" y="755897"/>
            <a:ext cx="7505625" cy="623888"/>
          </a:xfrm>
          <a:prstGeom prst="rect">
            <a:avLst/>
          </a:prstGeom>
        </p:spPr>
        <p:txBody>
          <a:bodyPr lIns="0" tIns="0" rIns="0" bIns="0" rtlCol="0" anchor="t">
            <a:spAutoFit/>
          </a:bodyPr>
          <a:lstStyle/>
          <a:p>
            <a:pPr algn="l">
              <a:lnSpc>
                <a:spcPts val="5060"/>
              </a:lnSpc>
            </a:pPr>
            <a:r>
              <a:rPr lang="en-US" sz="4000" b="1">
                <a:solidFill>
                  <a:srgbClr val="00002E"/>
                </a:solidFill>
                <a:latin typeface="Nunito Bold"/>
                <a:ea typeface="Nunito Bold"/>
                <a:cs typeface="Nunito Bold"/>
                <a:sym typeface="Nunito Bold"/>
              </a:rPr>
              <a:t>Conclusion and Next Steps</a:t>
            </a:r>
            <a:endParaRPr lang="en-US" sz="4000" b="1">
              <a:solidFill>
                <a:srgbClr val="00002E"/>
              </a:solidFill>
              <a:latin typeface="Nunito Bold"/>
              <a:ea typeface="Nunito Bold"/>
              <a:cs typeface="Nunito Bold"/>
              <a:sym typeface="Nunito Bold"/>
            </a:endParaRPr>
          </a:p>
        </p:txBody>
      </p:sp>
      <p:sp>
        <p:nvSpPr>
          <p:cNvPr id="7" name="TextBox 7"/>
          <p:cNvSpPr txBox="1"/>
          <p:nvPr/>
        </p:nvSpPr>
        <p:spPr>
          <a:xfrm>
            <a:off x="7623870" y="1680121"/>
            <a:ext cx="9898261" cy="1116806"/>
          </a:xfrm>
          <a:prstGeom prst="rect">
            <a:avLst/>
          </a:prstGeom>
        </p:spPr>
        <p:txBody>
          <a:bodyPr lIns="0" tIns="0" rIns="0" bIns="0" rtlCol="0" anchor="t">
            <a:spAutoFit/>
          </a:bodyPr>
          <a:lstStyle/>
          <a:p>
            <a:pPr algn="l">
              <a:lnSpc>
                <a:spcPts val="2750"/>
              </a:lnSpc>
            </a:pPr>
            <a:r>
              <a:rPr lang="en-US" sz="1685">
                <a:solidFill>
                  <a:srgbClr val="00002E"/>
                </a:solidFill>
                <a:latin typeface="PT Sans" panose="020B0503020203020204"/>
                <a:ea typeface="PT Sans" panose="020B0503020203020204"/>
                <a:cs typeface="PT Sans" panose="020B0503020203020204"/>
                <a:sym typeface="PT Sans" panose="020B0503020203020204"/>
              </a:rPr>
              <a:t>The Crop Recommendation System represents a significant leap forward in precision agriculture. By combining machine learning with essential agricultural data, we empower farmers to make smarter, more profitable, and sustainable decisions.</a:t>
            </a:r>
            <a:endParaRPr lang="en-US" sz="1685">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8" name="TextBox 8"/>
          <p:cNvSpPr txBox="1"/>
          <p:nvPr/>
        </p:nvSpPr>
        <p:spPr>
          <a:xfrm>
            <a:off x="7623870" y="3247727"/>
            <a:ext cx="4784972" cy="626864"/>
          </a:xfrm>
          <a:prstGeom prst="rect">
            <a:avLst/>
          </a:prstGeom>
        </p:spPr>
        <p:txBody>
          <a:bodyPr lIns="0" tIns="0" rIns="0" bIns="0" rtlCol="0" anchor="t">
            <a:spAutoFit/>
          </a:bodyPr>
          <a:lstStyle/>
          <a:p>
            <a:pPr algn="ctr">
              <a:lnSpc>
                <a:spcPts val="5625"/>
              </a:lnSpc>
            </a:pPr>
            <a:r>
              <a:rPr lang="en-US" sz="5625" b="1">
                <a:solidFill>
                  <a:srgbClr val="00002E"/>
                </a:solidFill>
                <a:latin typeface="Nunito Bold"/>
                <a:ea typeface="Nunito Bold"/>
                <a:cs typeface="Nunito Bold"/>
                <a:sym typeface="Nunito Bold"/>
              </a:rPr>
              <a:t>95%</a:t>
            </a:r>
            <a:endParaRPr lang="en-US" sz="5625" b="1">
              <a:solidFill>
                <a:srgbClr val="00002E"/>
              </a:solidFill>
              <a:latin typeface="Nunito Bold"/>
              <a:ea typeface="Nunito Bold"/>
              <a:cs typeface="Nunito Bold"/>
              <a:sym typeface="Nunito Bold"/>
            </a:endParaRPr>
          </a:p>
        </p:txBody>
      </p:sp>
      <p:sp>
        <p:nvSpPr>
          <p:cNvPr id="9" name="TextBox 9"/>
          <p:cNvSpPr txBox="1"/>
          <p:nvPr/>
        </p:nvSpPr>
        <p:spPr>
          <a:xfrm>
            <a:off x="8729068" y="4138464"/>
            <a:ext cx="2574578" cy="331291"/>
          </a:xfrm>
          <a:prstGeom prst="rect">
            <a:avLst/>
          </a:prstGeom>
        </p:spPr>
        <p:txBody>
          <a:bodyPr lIns="0" tIns="0" rIns="0" bIns="0" rtlCol="0" anchor="t">
            <a:spAutoFit/>
          </a:bodyPr>
          <a:lstStyle/>
          <a:p>
            <a:pPr algn="ctr">
              <a:lnSpc>
                <a:spcPts val="2500"/>
              </a:lnSpc>
            </a:pPr>
            <a:r>
              <a:rPr lang="en-US" sz="2000" b="1">
                <a:solidFill>
                  <a:srgbClr val="00002E"/>
                </a:solidFill>
                <a:latin typeface="Nunito Bold"/>
                <a:ea typeface="Nunito Bold"/>
                <a:cs typeface="Nunito Bold"/>
                <a:sym typeface="Nunito Bold"/>
              </a:rPr>
              <a:t>Accuracy Rate</a:t>
            </a:r>
            <a:endParaRPr lang="en-US" sz="2000" b="1">
              <a:solidFill>
                <a:srgbClr val="00002E"/>
              </a:solidFill>
              <a:latin typeface="Nunito Bold"/>
              <a:ea typeface="Nunito Bold"/>
              <a:cs typeface="Nunito Bold"/>
              <a:sym typeface="Nunito Bold"/>
            </a:endParaRPr>
          </a:p>
        </p:txBody>
      </p:sp>
      <p:sp>
        <p:nvSpPr>
          <p:cNvPr id="10" name="TextBox 10"/>
          <p:cNvSpPr txBox="1"/>
          <p:nvPr/>
        </p:nvSpPr>
        <p:spPr>
          <a:xfrm>
            <a:off x="7623870" y="4534346"/>
            <a:ext cx="4784972" cy="766763"/>
          </a:xfrm>
          <a:prstGeom prst="rect">
            <a:avLst/>
          </a:prstGeom>
        </p:spPr>
        <p:txBody>
          <a:bodyPr lIns="0" tIns="0" rIns="0" bIns="0" rtlCol="0" anchor="t">
            <a:spAutoFit/>
          </a:bodyPr>
          <a:lstStyle/>
          <a:p>
            <a:pPr algn="ctr">
              <a:lnSpc>
                <a:spcPts val="2750"/>
              </a:lnSpc>
            </a:pPr>
            <a:r>
              <a:rPr lang="en-US" sz="1685">
                <a:solidFill>
                  <a:srgbClr val="00002E"/>
                </a:solidFill>
                <a:latin typeface="PT Sans" panose="020B0503020203020204"/>
                <a:ea typeface="PT Sans" panose="020B0503020203020204"/>
                <a:cs typeface="PT Sans" panose="020B0503020203020204"/>
                <a:sym typeface="PT Sans" panose="020B0503020203020204"/>
              </a:rPr>
              <a:t>Of crop recommendations based on our advanced models.</a:t>
            </a:r>
            <a:endParaRPr lang="en-US" sz="1685">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1" name="TextBox 11"/>
          <p:cNvSpPr txBox="1"/>
          <p:nvPr/>
        </p:nvSpPr>
        <p:spPr>
          <a:xfrm>
            <a:off x="12737009" y="3247727"/>
            <a:ext cx="4785122" cy="626864"/>
          </a:xfrm>
          <a:prstGeom prst="rect">
            <a:avLst/>
          </a:prstGeom>
        </p:spPr>
        <p:txBody>
          <a:bodyPr lIns="0" tIns="0" rIns="0" bIns="0" rtlCol="0" anchor="t">
            <a:spAutoFit/>
          </a:bodyPr>
          <a:lstStyle/>
          <a:p>
            <a:pPr algn="ctr">
              <a:lnSpc>
                <a:spcPts val="5625"/>
              </a:lnSpc>
            </a:pPr>
            <a:r>
              <a:rPr lang="en-US" sz="5625" b="1">
                <a:solidFill>
                  <a:srgbClr val="00002E"/>
                </a:solidFill>
                <a:latin typeface="Nunito Bold"/>
                <a:ea typeface="Nunito Bold"/>
                <a:cs typeface="Nunito Bold"/>
                <a:sym typeface="Nunito Bold"/>
              </a:rPr>
              <a:t>30%</a:t>
            </a:r>
            <a:endParaRPr lang="en-US" sz="5625" b="1">
              <a:solidFill>
                <a:srgbClr val="00002E"/>
              </a:solidFill>
              <a:latin typeface="Nunito Bold"/>
              <a:ea typeface="Nunito Bold"/>
              <a:cs typeface="Nunito Bold"/>
              <a:sym typeface="Nunito Bold"/>
            </a:endParaRPr>
          </a:p>
        </p:txBody>
      </p:sp>
      <p:sp>
        <p:nvSpPr>
          <p:cNvPr id="12" name="TextBox 12"/>
          <p:cNvSpPr txBox="1"/>
          <p:nvPr/>
        </p:nvSpPr>
        <p:spPr>
          <a:xfrm>
            <a:off x="13842206" y="4138464"/>
            <a:ext cx="2574578" cy="331291"/>
          </a:xfrm>
          <a:prstGeom prst="rect">
            <a:avLst/>
          </a:prstGeom>
        </p:spPr>
        <p:txBody>
          <a:bodyPr lIns="0" tIns="0" rIns="0" bIns="0" rtlCol="0" anchor="t">
            <a:spAutoFit/>
          </a:bodyPr>
          <a:lstStyle/>
          <a:p>
            <a:pPr algn="ctr">
              <a:lnSpc>
                <a:spcPts val="2500"/>
              </a:lnSpc>
            </a:pPr>
            <a:r>
              <a:rPr lang="en-US" sz="2000" b="1">
                <a:solidFill>
                  <a:srgbClr val="00002E"/>
                </a:solidFill>
                <a:latin typeface="Nunito Bold"/>
                <a:ea typeface="Nunito Bold"/>
                <a:cs typeface="Nunito Bold"/>
                <a:sym typeface="Nunito Bold"/>
              </a:rPr>
              <a:t>Yield Increase</a:t>
            </a:r>
            <a:endParaRPr lang="en-US" sz="2000" b="1">
              <a:solidFill>
                <a:srgbClr val="00002E"/>
              </a:solidFill>
              <a:latin typeface="Nunito Bold"/>
              <a:ea typeface="Nunito Bold"/>
              <a:cs typeface="Nunito Bold"/>
              <a:sym typeface="Nunito Bold"/>
            </a:endParaRPr>
          </a:p>
        </p:txBody>
      </p:sp>
      <p:sp>
        <p:nvSpPr>
          <p:cNvPr id="13" name="TextBox 13"/>
          <p:cNvSpPr txBox="1"/>
          <p:nvPr/>
        </p:nvSpPr>
        <p:spPr>
          <a:xfrm>
            <a:off x="12737009" y="4534346"/>
            <a:ext cx="4785122" cy="766763"/>
          </a:xfrm>
          <a:prstGeom prst="rect">
            <a:avLst/>
          </a:prstGeom>
        </p:spPr>
        <p:txBody>
          <a:bodyPr lIns="0" tIns="0" rIns="0" bIns="0" rtlCol="0" anchor="t">
            <a:spAutoFit/>
          </a:bodyPr>
          <a:lstStyle/>
          <a:p>
            <a:pPr algn="ctr">
              <a:lnSpc>
                <a:spcPts val="2750"/>
              </a:lnSpc>
            </a:pPr>
            <a:r>
              <a:rPr lang="en-US" sz="1685">
                <a:solidFill>
                  <a:srgbClr val="00002E"/>
                </a:solidFill>
                <a:latin typeface="PT Sans" panose="020B0503020203020204"/>
                <a:ea typeface="PT Sans" panose="020B0503020203020204"/>
                <a:cs typeface="PT Sans" panose="020B0503020203020204"/>
                <a:sym typeface="PT Sans" panose="020B0503020203020204"/>
              </a:rPr>
              <a:t>Potential average yield increase for adopting farmers.</a:t>
            </a:r>
            <a:endParaRPr lang="en-US" sz="1685">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4" name="TextBox 14"/>
          <p:cNvSpPr txBox="1"/>
          <p:nvPr/>
        </p:nvSpPr>
        <p:spPr>
          <a:xfrm>
            <a:off x="10180439" y="6162229"/>
            <a:ext cx="4784972" cy="626864"/>
          </a:xfrm>
          <a:prstGeom prst="rect">
            <a:avLst/>
          </a:prstGeom>
        </p:spPr>
        <p:txBody>
          <a:bodyPr lIns="0" tIns="0" rIns="0" bIns="0" rtlCol="0" anchor="t">
            <a:spAutoFit/>
          </a:bodyPr>
          <a:lstStyle/>
          <a:p>
            <a:pPr algn="ctr">
              <a:lnSpc>
                <a:spcPts val="5625"/>
              </a:lnSpc>
            </a:pPr>
            <a:r>
              <a:rPr lang="en-US" sz="5625" b="1">
                <a:solidFill>
                  <a:srgbClr val="00002E"/>
                </a:solidFill>
                <a:latin typeface="Nunito Bold"/>
                <a:ea typeface="Nunito Bold"/>
                <a:cs typeface="Nunito Bold"/>
                <a:sym typeface="Nunito Bold"/>
              </a:rPr>
              <a:t>10K+</a:t>
            </a:r>
            <a:endParaRPr lang="en-US" sz="5625" b="1">
              <a:solidFill>
                <a:srgbClr val="00002E"/>
              </a:solidFill>
              <a:latin typeface="Nunito Bold"/>
              <a:ea typeface="Nunito Bold"/>
              <a:cs typeface="Nunito Bold"/>
              <a:sym typeface="Nunito Bold"/>
            </a:endParaRPr>
          </a:p>
        </p:txBody>
      </p:sp>
      <p:sp>
        <p:nvSpPr>
          <p:cNvPr id="15" name="TextBox 15"/>
          <p:cNvSpPr txBox="1"/>
          <p:nvPr/>
        </p:nvSpPr>
        <p:spPr>
          <a:xfrm>
            <a:off x="11285636" y="7052965"/>
            <a:ext cx="2574577" cy="331291"/>
          </a:xfrm>
          <a:prstGeom prst="rect">
            <a:avLst/>
          </a:prstGeom>
        </p:spPr>
        <p:txBody>
          <a:bodyPr lIns="0" tIns="0" rIns="0" bIns="0" rtlCol="0" anchor="t">
            <a:spAutoFit/>
          </a:bodyPr>
          <a:lstStyle/>
          <a:p>
            <a:pPr algn="ctr">
              <a:lnSpc>
                <a:spcPts val="2500"/>
              </a:lnSpc>
            </a:pPr>
            <a:r>
              <a:rPr lang="en-US" sz="2000" b="1">
                <a:solidFill>
                  <a:srgbClr val="00002E"/>
                </a:solidFill>
                <a:latin typeface="Nunito Bold"/>
                <a:ea typeface="Nunito Bold"/>
                <a:cs typeface="Nunito Bold"/>
                <a:sym typeface="Nunito Bold"/>
              </a:rPr>
              <a:t>Data Points</a:t>
            </a:r>
            <a:endParaRPr lang="en-US" sz="2000" b="1">
              <a:solidFill>
                <a:srgbClr val="00002E"/>
              </a:solidFill>
              <a:latin typeface="Nunito Bold"/>
              <a:ea typeface="Nunito Bold"/>
              <a:cs typeface="Nunito Bold"/>
              <a:sym typeface="Nunito Bold"/>
            </a:endParaRPr>
          </a:p>
        </p:txBody>
      </p:sp>
      <p:sp>
        <p:nvSpPr>
          <p:cNvPr id="16" name="TextBox 16"/>
          <p:cNvSpPr txBox="1"/>
          <p:nvPr/>
        </p:nvSpPr>
        <p:spPr>
          <a:xfrm>
            <a:off x="10180439" y="7448847"/>
            <a:ext cx="4784972" cy="766763"/>
          </a:xfrm>
          <a:prstGeom prst="rect">
            <a:avLst/>
          </a:prstGeom>
        </p:spPr>
        <p:txBody>
          <a:bodyPr lIns="0" tIns="0" rIns="0" bIns="0" rtlCol="0" anchor="t">
            <a:spAutoFit/>
          </a:bodyPr>
          <a:lstStyle/>
          <a:p>
            <a:pPr algn="ctr">
              <a:lnSpc>
                <a:spcPts val="2750"/>
              </a:lnSpc>
            </a:pPr>
            <a:r>
              <a:rPr lang="en-US" sz="1685">
                <a:solidFill>
                  <a:srgbClr val="00002E"/>
                </a:solidFill>
                <a:latin typeface="PT Sans" panose="020B0503020203020204"/>
                <a:ea typeface="PT Sans" panose="020B0503020203020204"/>
                <a:cs typeface="PT Sans" panose="020B0503020203020204"/>
                <a:sym typeface="PT Sans" panose="020B0503020203020204"/>
              </a:rPr>
              <a:t>Used in our historical dataset for training and prediction.</a:t>
            </a:r>
            <a:endParaRPr lang="en-US" sz="1685">
              <a:solidFill>
                <a:srgbClr val="00002E"/>
              </a:solidFill>
              <a:latin typeface="PT Sans" panose="020B0503020203020204"/>
              <a:ea typeface="PT Sans" panose="020B0503020203020204"/>
              <a:cs typeface="PT Sans" panose="020B0503020203020204"/>
              <a:sym typeface="PT Sans" panose="020B0503020203020204"/>
            </a:endParaRPr>
          </a:p>
        </p:txBody>
      </p:sp>
      <p:sp>
        <p:nvSpPr>
          <p:cNvPr id="17" name="TextBox 17"/>
          <p:cNvSpPr txBox="1"/>
          <p:nvPr/>
        </p:nvSpPr>
        <p:spPr>
          <a:xfrm>
            <a:off x="7623870" y="8395097"/>
            <a:ext cx="9898261" cy="1116806"/>
          </a:xfrm>
          <a:prstGeom prst="rect">
            <a:avLst/>
          </a:prstGeom>
        </p:spPr>
        <p:txBody>
          <a:bodyPr lIns="0" tIns="0" rIns="0" bIns="0" rtlCol="0" anchor="t">
            <a:spAutoFit/>
          </a:bodyPr>
          <a:lstStyle/>
          <a:p>
            <a:pPr algn="l">
              <a:lnSpc>
                <a:spcPts val="2750"/>
              </a:lnSpc>
            </a:pPr>
            <a:r>
              <a:rPr lang="en-US" sz="1685">
                <a:solidFill>
                  <a:srgbClr val="00002E"/>
                </a:solidFill>
                <a:latin typeface="PT Sans" panose="020B0503020203020204"/>
                <a:ea typeface="PT Sans" panose="020B0503020203020204"/>
                <a:cs typeface="PT Sans" panose="020B0503020203020204"/>
                <a:sym typeface="PT Sans" panose="020B0503020203020204"/>
              </a:rPr>
              <a:t>Our commitment is to continue refining this system, integrating more data sources, and enhancing its capabilities to serve the agricultural community even better. We invite you to explore how this technology can transform your farming operations. Thank you for your time and attention.</a:t>
            </a:r>
            <a:endParaRPr lang="en-US" sz="1685">
              <a:solidFill>
                <a:srgbClr val="00002E"/>
              </a:solidFill>
              <a:latin typeface="PT Sans" panose="020B0503020203020204"/>
              <a:ea typeface="PT Sans" panose="020B0503020203020204"/>
              <a:cs typeface="PT Sans" panose="020B0503020203020204"/>
              <a:sym typeface="PT Sans" panose="020B0503020203020204"/>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6738</Words>
  <Application>WPS Presentation</Application>
  <PresentationFormat>On-screen Show (4:3)</PresentationFormat>
  <Paragraphs>182</Paragraphs>
  <Slides>9</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9</vt:i4>
      </vt:variant>
    </vt:vector>
  </HeadingPairs>
  <TitlesOfParts>
    <vt:vector size="19" baseType="lpstr">
      <vt:lpstr>Arial</vt:lpstr>
      <vt:lpstr>SimSun</vt:lpstr>
      <vt:lpstr>Wingdings</vt:lpstr>
      <vt:lpstr>Nunito Bold</vt:lpstr>
      <vt:lpstr>PT Sans</vt:lpstr>
      <vt:lpstr>Arial</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Revolutionizing-Agriculture-with-Data-Driven-Crop-Recommendations.pptx</dc:title>
  <dc:creator/>
  <cp:lastModifiedBy>WPS_1734796908</cp:lastModifiedBy>
  <cp:revision>2</cp:revision>
  <dcterms:created xsi:type="dcterms:W3CDTF">2006-08-16T00:00:00Z</dcterms:created>
  <dcterms:modified xsi:type="dcterms:W3CDTF">2025-05-27T06:16:39Z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DC311DBDE09E4383896A3346144AE74B_12</vt:lpwstr>
  </property>
  <property fmtid="{D5CDD505-2E9C-101B-9397-08002B2CF9AE}" pid="3" name="KSOProductBuildVer">
    <vt:lpwstr>1033-12.2.0.21179</vt:lpwstr>
  </property>
</Properties>
</file>

<file path=docProps/thumbnail.jpeg>
</file>